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9" r:id="rId3"/>
    <p:sldId id="257" r:id="rId4"/>
    <p:sldId id="268" r:id="rId5"/>
    <p:sldId id="259" r:id="rId6"/>
    <p:sldId id="260" r:id="rId7"/>
    <p:sldId id="270" r:id="rId8"/>
    <p:sldId id="271" r:id="rId9"/>
    <p:sldId id="272" r:id="rId10"/>
    <p:sldId id="273" r:id="rId11"/>
    <p:sldId id="274" r:id="rId12"/>
    <p:sldId id="265" r:id="rId13"/>
    <p:sldId id="267" r:id="rId14"/>
    <p:sldId id="275" r:id="rId15"/>
    <p:sldId id="276" r:id="rId16"/>
    <p:sldId id="264" r:id="rId17"/>
    <p:sldId id="266" r:id="rId18"/>
    <p:sldId id="277" r:id="rId19"/>
    <p:sldId id="263" r:id="rId20"/>
    <p:sldId id="261"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1pPr>
    <a:lvl2pPr marL="0" marR="0" indent="228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2pPr>
    <a:lvl3pPr marL="0" marR="0" indent="457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3pPr>
    <a:lvl4pPr marL="0" marR="0" indent="685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4pPr>
    <a:lvl5pPr marL="0" marR="0" indent="9144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5pPr>
    <a:lvl6pPr marL="0" marR="0" indent="11430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6pPr>
    <a:lvl7pPr marL="0" marR="0" indent="1371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7pPr>
    <a:lvl8pPr marL="0" marR="0" indent="1600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8pPr>
    <a:lvl9pPr marL="0" marR="0" indent="1828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7"/>
    <p:restoredTop sz="63128"/>
  </p:normalViewPr>
  <p:slideViewPr>
    <p:cSldViewPr snapToGrid="0" snapToObjects="1">
      <p:cViewPr>
        <p:scale>
          <a:sx n="59" d="100"/>
          <a:sy n="59" d="100"/>
        </p:scale>
        <p:origin x="2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72096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Thank you Dr. Jankowski and thanks you everyone for coming. Today I am going to talk about some work that we have been doing on our software for simulating organic semiconductors.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 unique properties of organic semiconductors make them ideal candidates for many electronic applications. They are used today in ultra high resolution Organic Light Emitting Diode (OLED) TVs and cellphone displays. They enable foldable OLED screens and rollable TVs [? ]. Organic semiconductors are also integral to the design of next generation medical devices owing to their self-healing properties and their biodegradability [? ]. </a:t>
            </a:r>
            <a:endParaRPr lang="en-US" sz="2800" dirty="0"/>
          </a:p>
          <a:p>
            <a:pPr marL="0" marR="0" lvl="0" indent="0" defTabSz="457200" eaLnBrk="1" fontAlgn="auto" latinLnBrk="0" hangingPunct="1">
              <a:lnSpc>
                <a:spcPct val="117999"/>
              </a:lnSpc>
              <a:spcBef>
                <a:spcPts val="0"/>
              </a:spcBef>
              <a:spcAft>
                <a:spcPts val="0"/>
              </a:spcAft>
              <a:buClrTx/>
              <a:buSzTx/>
              <a:buFontTx/>
              <a:buNone/>
              <a:tabLst/>
              <a:defRPr/>
            </a:pPr>
            <a:endParaRPr lang="en-US" sz="2800" dirty="0">
              <a:effectLst/>
              <a:latin typeface="Helvetica Neue"/>
              <a:ea typeface="Helvetica Neue"/>
              <a:cs typeface="Helvetica Neue"/>
              <a:sym typeface="Helvetica Neue"/>
            </a:endParaRPr>
          </a:p>
          <a:p>
            <a:endParaRPr lang="en-US" baseline="0" dirty="0"/>
          </a:p>
        </p:txBody>
      </p:sp>
    </p:spTree>
    <p:extLst>
      <p:ext uri="{BB962C8B-B14F-4D97-AF65-F5344CB8AC3E}">
        <p14:creationId xmlns:p14="http://schemas.microsoft.com/office/powerpoint/2010/main" val="78810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the pipeline, we are going to take a morphology that was provided by </a:t>
            </a:r>
            <a:r>
              <a:rPr lang="en-US" dirty="0" err="1"/>
              <a:t>evan</a:t>
            </a:r>
            <a:r>
              <a:rPr lang="en-US" dirty="0"/>
              <a:t> (list everyone) and jump into this stage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4248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values </a:t>
            </a:r>
            <a:r>
              <a:rPr lang="en-US" sz="2200" dirty="0" err="1">
                <a:effectLst/>
                <a:latin typeface="Helvetica Neue"/>
                <a:ea typeface="Helvetica Neue"/>
                <a:cs typeface="Helvetica Neue"/>
                <a:sym typeface="Helvetica Neue"/>
              </a:rPr>
              <a:t>Ehomo,i</a:t>
            </a:r>
            <a:r>
              <a:rPr lang="en-US" sz="2200" dirty="0">
                <a:effectLst/>
                <a:latin typeface="Helvetica Neue"/>
                <a:ea typeface="Helvetica Neue"/>
                <a:cs typeface="Helvetica Neue"/>
                <a:sym typeface="Helvetica Neue"/>
              </a:rPr>
              <a:t> and </a:t>
            </a:r>
            <a:r>
              <a:rPr lang="en-US" sz="2200" dirty="0" err="1">
                <a:effectLst/>
                <a:latin typeface="Helvetica Neue"/>
                <a:ea typeface="Helvetica Neue"/>
                <a:cs typeface="Helvetica Neue"/>
                <a:sym typeface="Helvetica Neue"/>
              </a:rPr>
              <a:t>Ehomo,j</a:t>
            </a:r>
            <a:r>
              <a:rPr lang="en-US" sz="2200" dirty="0">
                <a:effectLst/>
                <a:latin typeface="Helvetica Neue"/>
                <a:ea typeface="Helvetica Neue"/>
                <a:cs typeface="Helvetica Neue"/>
                <a:sym typeface="Helvetica Neue"/>
              </a:rPr>
              <a:t> represent the eigenvalues of the time-independent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corresponding to the HOMOs of chromophore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 and j respectively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 </a:t>
            </a:r>
            <a:endParaRPr lang="en-US" dirty="0"/>
          </a:p>
          <a:p>
            <a:endParaRPr lang="en-US" dirty="0"/>
          </a:p>
        </p:txBody>
      </p:sp>
    </p:spTree>
    <p:extLst>
      <p:ext uri="{BB962C8B-B14F-4D97-AF65-F5344CB8AC3E}">
        <p14:creationId xmlns:p14="http://schemas.microsoft.com/office/powerpoint/2010/main" val="1298291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HOMO-LUMO gaps obtained using </a:t>
            </a:r>
            <a:r>
              <a:rPr lang="en-US" sz="2200" dirty="0" err="1">
                <a:effectLst/>
                <a:latin typeface="Helvetica Neue"/>
                <a:ea typeface="Helvetica Neue"/>
                <a:cs typeface="Helvetica Neue"/>
                <a:sym typeface="Helvetica Neue"/>
              </a:rPr>
              <a:t>MorphCT</a:t>
            </a:r>
            <a:r>
              <a:rPr lang="en-US" sz="2200" dirty="0">
                <a:effectLst/>
                <a:latin typeface="Helvetica Neue"/>
                <a:ea typeface="Helvetica Neue"/>
                <a:cs typeface="Helvetica Neue"/>
                <a:sym typeface="Helvetica Neue"/>
              </a:rPr>
              <a:t> for fused-ring molecules of </a:t>
            </a:r>
            <a:r>
              <a:rPr lang="en-US" sz="2200" dirty="0" err="1">
                <a:effectLst/>
                <a:latin typeface="Helvetica Neue"/>
                <a:ea typeface="Helvetica Neue"/>
                <a:cs typeface="Helvetica Neue"/>
                <a:sym typeface="Helvetica Neue"/>
              </a:rPr>
              <a:t>oligmer</a:t>
            </a:r>
            <a:r>
              <a:rPr lang="en-US" sz="2200" dirty="0">
                <a:effectLst/>
                <a:latin typeface="Helvetica Neue"/>
                <a:ea typeface="Helvetica Neue"/>
                <a:cs typeface="Helvetica Neue"/>
                <a:sym typeface="Helvetica Neue"/>
              </a:rPr>
              <a:t> length 4 − 8. </a:t>
            </a:r>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ab initio DFT (between 5.26eV and 4.92eV ).  </a:t>
            </a:r>
            <a:endParaRPr lang="en-US" dirty="0"/>
          </a:p>
          <a:p>
            <a:endParaRPr lang="en-US" dirty="0"/>
          </a:p>
        </p:txBody>
      </p:sp>
    </p:spTree>
    <p:extLst>
      <p:ext uri="{BB962C8B-B14F-4D97-AF65-F5344CB8AC3E}">
        <p14:creationId xmlns:p14="http://schemas.microsoft.com/office/powerpoint/2010/main" val="2061586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Individual dots correspond to 5680 distinct combinations of rotations and translations of the upper thiophene. Dots are colored based on the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between thiophenes for the given x-axis rotation, z-axis rotation, and center to center distance from the reference thiophene.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LEFT: The orientation (x-axis rotation ∼0.14, z-axis rotation ∼−0.14, center-to-center ∼3.2) with the </a:t>
            </a:r>
            <a:r>
              <a:rPr lang="en-US" sz="2200" dirty="0" err="1">
                <a:effectLst/>
                <a:latin typeface="Helvetica Neue"/>
                <a:ea typeface="Helvetica Neue"/>
                <a:cs typeface="Helvetica Neue"/>
                <a:sym typeface="Helvetica Neue"/>
              </a:rPr>
              <a:t>hightest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RIGHT: The orientation (x-axis rotation ∼ − 0.14, z-axis rotation ∼ − 1.5, center-to-center ∼5) with the lowest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endParaRPr lang="en-US" dirty="0"/>
          </a:p>
          <a:p>
            <a:endParaRPr lang="en-US" dirty="0"/>
          </a:p>
        </p:txBody>
      </p:sp>
    </p:spTree>
    <p:extLst>
      <p:ext uri="{BB962C8B-B14F-4D97-AF65-F5344CB8AC3E}">
        <p14:creationId xmlns:p14="http://schemas.microsoft.com/office/powerpoint/2010/main" val="4294059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10^-1 approaching band like transport speeds. </a:t>
            </a:r>
          </a:p>
          <a:p>
            <a:endParaRPr lang="en-US" dirty="0"/>
          </a:p>
          <a:p>
            <a:r>
              <a:rPr lang="en-US" dirty="0"/>
              <a:t>Need to do further validation to see how the trend matches with polydisperse morphology. </a:t>
            </a:r>
          </a:p>
        </p:txBody>
      </p:sp>
    </p:spTree>
    <p:extLst>
      <p:ext uri="{BB962C8B-B14F-4D97-AF65-F5344CB8AC3E}">
        <p14:creationId xmlns:p14="http://schemas.microsoft.com/office/powerpoint/2010/main" val="597569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1432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048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1746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3877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reported experimental electron mobility of ITIC varies depending on how it was processed and how it was measured. Time-of-flight electron mobilities on the order of 10−4 [? ] and field effect mobilities on the order of 10−2 [? ] have been reported. Another computational study, that also used Marcus hopping and </a:t>
            </a:r>
            <a:r>
              <a:rPr lang="en-US" sz="2200" dirty="0" err="1">
                <a:effectLst/>
                <a:latin typeface="Helvetica Neue"/>
                <a:ea typeface="Helvetica Neue"/>
                <a:cs typeface="Helvetica Neue"/>
                <a:sym typeface="Helvetica Neue"/>
              </a:rPr>
              <a:t>kMC</a:t>
            </a:r>
            <a:r>
              <a:rPr lang="en-US" sz="2200" dirty="0">
                <a:effectLst/>
                <a:latin typeface="Helvetica Neue"/>
                <a:ea typeface="Helvetica Neue"/>
                <a:cs typeface="Helvetica Neue"/>
                <a:sym typeface="Helvetica Neue"/>
              </a:rPr>
              <a:t>, found an electron mobility of 7 · 10−4 [? ] in a pure ITIC crystal. </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4506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In this talk I am going to discuss a subclass of organic semiconductors, Organic Photovoltaic (OPV) materials, and their use in the active layer of Organic Solar Cell (OSC) devices. </a:t>
            </a: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To begin,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we have done on our software package for simulating charge transport. </a:t>
            </a:r>
          </a:p>
          <a:p>
            <a:endParaRPr lang="en-US" dirty="0"/>
          </a:p>
        </p:txBody>
      </p:sp>
    </p:spTree>
    <p:extLst>
      <p:ext uri="{BB962C8B-B14F-4D97-AF65-F5344CB8AC3E}">
        <p14:creationId xmlns:p14="http://schemas.microsoft.com/office/powerpoint/2010/main" val="760090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movement of a free charge through a morphology can be modeled as a series of Marcus nonadiabatic electron transfer reactions, or ‘hops’ between relatively weakly interacting chromophores in the system. </a:t>
            </a:r>
            <a:endParaRPr lang="en-US" dirty="0"/>
          </a:p>
          <a:p>
            <a:endParaRPr lang="en-US" dirty="0"/>
          </a:p>
        </p:txBody>
      </p:sp>
    </p:spTree>
    <p:extLst>
      <p:ext uri="{BB962C8B-B14F-4D97-AF65-F5344CB8AC3E}">
        <p14:creationId xmlns:p14="http://schemas.microsoft.com/office/powerpoint/2010/main" val="2339481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simple model for OSCs is that they are OLEDs working in reverse, absorbing photons and generating current rather than converting current into light.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see yellow acceptor material suspended in a matrix of donor material in blue.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photon (green arrow) interacts with the material, exciting an electron and creating a quasiparticle referred to as an exciton.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diffuses about until it intersects the interface between donor and acceptor material domains.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is coerced apart by the energy offset between donor and acceptor molecules.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now unbound, hole and the electron are free to diffuse about until they reach their respective electrodes where they can be extracted.</a:t>
            </a:r>
            <a:endParaRPr lang="en-US" dirty="0"/>
          </a:p>
          <a:p>
            <a:endParaRPr lang="en-US" dirty="0"/>
          </a:p>
          <a:p>
            <a:endParaRPr lang="en-US" dirty="0"/>
          </a:p>
          <a:p>
            <a:r>
              <a:rPr lang="en-US" dirty="0"/>
              <a:t>We are going talk about how we can simulate stage 4. That is electron diffusion in acceptor material and holes diffusion in donor material. </a:t>
            </a:r>
          </a:p>
        </p:txBody>
      </p:sp>
    </p:spTree>
    <p:extLst>
      <p:ext uri="{BB962C8B-B14F-4D97-AF65-F5344CB8AC3E}">
        <p14:creationId xmlns:p14="http://schemas.microsoft.com/office/powerpoint/2010/main" val="222170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acceptor that we are going to simulate if ITIC. </a:t>
            </a:r>
          </a:p>
        </p:txBody>
      </p:sp>
    </p:spTree>
    <p:extLst>
      <p:ext uri="{BB962C8B-B14F-4D97-AF65-F5344CB8AC3E}">
        <p14:creationId xmlns:p14="http://schemas.microsoft.com/office/powerpoint/2010/main" val="236188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acceptor that we are going to simulate if ITIC. </a:t>
            </a:r>
          </a:p>
        </p:txBody>
      </p:sp>
    </p:spTree>
    <p:extLst>
      <p:ext uri="{BB962C8B-B14F-4D97-AF65-F5344CB8AC3E}">
        <p14:creationId xmlns:p14="http://schemas.microsoft.com/office/powerpoint/2010/main" val="67554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a:t>
            </a:r>
          </a:p>
        </p:txBody>
      </p:sp>
    </p:spTree>
    <p:extLst>
      <p:ext uri="{BB962C8B-B14F-4D97-AF65-F5344CB8AC3E}">
        <p14:creationId xmlns:p14="http://schemas.microsoft.com/office/powerpoint/2010/main" val="24508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movement of a free charge through a morphology can be modeled as a series of Marcus nonadiabatic electron transfer reactions, or ‘hops’ between relatively weakly interacting chromophores in the system.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Boltzmann’s constant, kB, and Planck’s constant, h ̄. The parameters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r>
              <a:rPr lang="el-GR" sz="2200" dirty="0">
                <a:effectLst/>
                <a:latin typeface="Helvetica Neue"/>
                <a:ea typeface="Helvetica Neue"/>
                <a:cs typeface="Helvetica Neue"/>
                <a:sym typeface="Helvetica Neue"/>
              </a:rPr>
              <a:t>λ</a:t>
            </a:r>
            <a:r>
              <a:rPr lang="en-US" sz="2200" dirty="0" err="1">
                <a:effectLst/>
                <a:latin typeface="Helvetica Neue"/>
                <a:ea typeface="Helvetica Neue"/>
                <a:cs typeface="Helvetica Neue"/>
                <a:sym typeface="Helvetica Neue"/>
              </a:rPr>
              <a:t>ij</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Eij</a:t>
            </a:r>
            <a:r>
              <a:rPr lang="en-US" sz="2200" dirty="0">
                <a:effectLst/>
                <a:latin typeface="Helvetica Neue"/>
                <a:ea typeface="Helvetica Neue"/>
                <a:cs typeface="Helvetica Neue"/>
                <a:sym typeface="Helvetica Neue"/>
              </a:rPr>
              <a:t>, T represent the electronic overlap, the reorganization energy, the free energy </a:t>
            </a:r>
            <a:endParaRPr lang="en-US" dirty="0"/>
          </a:p>
          <a:p>
            <a:r>
              <a:rPr lang="en-US" sz="2200" dirty="0">
                <a:effectLst/>
                <a:latin typeface="Helvetica Neue"/>
                <a:ea typeface="Helvetica Neue"/>
                <a:cs typeface="Helvetica Neue"/>
                <a:sym typeface="Helvetica Neue"/>
              </a:rPr>
              <a:t>16  difference between chromophores, and temperature.</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From this description of all possible hops in the system we can use a kinetic monte </a:t>
            </a:r>
            <a:r>
              <a:rPr lang="en-US" dirty="0" err="1"/>
              <a:t>carlo</a:t>
            </a:r>
            <a:r>
              <a:rPr lang="en-US" dirty="0"/>
              <a:t> algorithm to arrive at a charge mobility calculation. </a:t>
            </a:r>
          </a:p>
        </p:txBody>
      </p:sp>
    </p:spTree>
    <p:extLst>
      <p:ext uri="{BB962C8B-B14F-4D97-AF65-F5344CB8AC3E}">
        <p14:creationId xmlns:p14="http://schemas.microsoft.com/office/powerpoint/2010/main" val="352638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 this can model an individual charge carriers movement through a morphology, but how do we aggregate this information statistically to arrive at a charge mobility </a:t>
            </a:r>
            <a:r>
              <a:rPr lang="en-US" sz="2200" dirty="0" err="1">
                <a:effectLst/>
                <a:latin typeface="Helvetica Neue"/>
                <a:ea typeface="Helvetica Neue"/>
                <a:cs typeface="Helvetica Neue"/>
                <a:sym typeface="Helvetica Neue"/>
              </a:rPr>
              <a:t>predfiction</a:t>
            </a:r>
            <a:r>
              <a:rPr lang="en-US" sz="2200" dirty="0">
                <a:effectLst/>
                <a:latin typeface="Helvetica Neue"/>
                <a:ea typeface="Helvetica Neue"/>
                <a:cs typeface="Helvetica Neue"/>
                <a:sym typeface="Helvetica Neue"/>
              </a:rPr>
              <a: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3154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MSD is the standard deviation in position and the slope of MSD becomes linear as time goes to infinity.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There is no objective best practice for determining the slope of the MSD as time goes to infinity from simulation data of this kind [? ].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2284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Blue">
    <p:spTree>
      <p:nvGrpSpPr>
        <p:cNvPr id="1" name=""/>
        <p:cNvGrpSpPr/>
        <p:nvPr/>
      </p:nvGrpSpPr>
      <p:grpSpPr>
        <a:xfrm>
          <a:off x="0" y="0"/>
          <a:ext cx="0" cy="0"/>
          <a:chOff x="0" y="0"/>
          <a:chExt cx="0" cy="0"/>
        </a:xfrm>
      </p:grpSpPr>
      <p:sp>
        <p:nvSpPr>
          <p:cNvPr id="13" name="Secondary caption goes here"/>
          <p:cNvSpPr txBox="1">
            <a:spLocks noGrp="1"/>
          </p:cNvSpPr>
          <p:nvPr>
            <p:ph type="body" sz="quarter" idx="13"/>
          </p:nvPr>
        </p:nvSpPr>
        <p:spPr>
          <a:xfrm>
            <a:off x="8229600" y="6553200"/>
            <a:ext cx="7937500" cy="612989"/>
          </a:xfrm>
          <a:prstGeom prst="rect">
            <a:avLst/>
          </a:prstGeom>
        </p:spPr>
        <p:txBody>
          <a:bodyPr/>
          <a:lstStyle>
            <a:lvl1pPr defTabSz="527208">
              <a:spcBef>
                <a:spcPts val="0"/>
              </a:spcBef>
              <a:defRPr sz="3443" cap="none"/>
            </a:lvl1pPr>
          </a:lstStyle>
          <a:p>
            <a:r>
              <a:t>Title Subheading</a:t>
            </a:r>
          </a:p>
        </p:txBody>
      </p:sp>
      <p:sp>
        <p:nvSpPr>
          <p:cNvPr id="14" name="Click to add heading"/>
          <p:cNvSpPr>
            <a:spLocks noGrp="1"/>
          </p:cNvSpPr>
          <p:nvPr>
            <p:ph type="body" sz="quarter" idx="14"/>
          </p:nvPr>
        </p:nvSpPr>
        <p:spPr>
          <a:xfrm>
            <a:off x="8509000" y="2082800"/>
            <a:ext cx="7366000" cy="4191000"/>
          </a:xfrm>
          <a:prstGeom prst="rect">
            <a:avLst/>
          </a:prstGeom>
        </p:spPr>
        <p:txBody>
          <a:bodyPr/>
          <a:lstStyle>
            <a:lvl1pPr>
              <a:defRPr sz="7000"/>
            </a:lvl1pPr>
          </a:lstStyle>
          <a:p>
            <a:r>
              <a:t>Click to add heading</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22453600" y="12232803"/>
            <a:ext cx="1906261" cy="1462836"/>
          </a:xfrm>
          <a:prstGeom prst="rect">
            <a:avLst/>
          </a:prstGeom>
          <a:ln w="12700">
            <a:miter lim="400000"/>
          </a:ln>
        </p:spPr>
      </p:pic>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3134927" y="3448375"/>
            <a:ext cx="18114146" cy="5809555"/>
          </a:xfrm>
          <a:prstGeom prst="rect">
            <a:avLst/>
          </a:prstGeom>
          <a:ln w="12700">
            <a:miter lim="400000"/>
          </a:ln>
        </p:spPr>
      </p:pic>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 name="Square"/>
          <p:cNvSpPr/>
          <p:nvPr/>
        </p:nvSpPr>
        <p:spPr>
          <a:xfrm>
            <a:off x="6096000" y="-31146"/>
            <a:ext cx="12192000" cy="11531601"/>
          </a:xfrm>
          <a:prstGeom prst="rect">
            <a:avLst/>
          </a:prstGeom>
          <a:solidFill>
            <a:srgbClr val="D84200">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23" name="boisestate-primarylogo-1color-whiteoutlineblue-rgb.png" descr="boisestate-primarylogo-1color-whiteoutlineblue-rgb.png"/>
          <p:cNvPicPr>
            <a:picLocks noChangeAspect="1"/>
          </p:cNvPicPr>
          <p:nvPr/>
        </p:nvPicPr>
        <p:blipFill>
          <a:blip r:embed="rId3"/>
          <a:stretch>
            <a:fillRect/>
          </a:stretch>
        </p:blipFill>
        <p:spPr>
          <a:xfrm>
            <a:off x="9563100" y="8991600"/>
            <a:ext cx="5270500" cy="1497825"/>
          </a:xfrm>
          <a:prstGeom prst="rect">
            <a:avLst/>
          </a:prstGeom>
          <a:ln w="12700">
            <a:miter lim="400000"/>
          </a:ln>
        </p:spPr>
      </p:pic>
      <p:sp>
        <p:nvSpPr>
          <p:cNvPr id="24" name="Click to add heading"/>
          <p:cNvSpPr>
            <a:spLocks noGrp="1"/>
          </p:cNvSpPr>
          <p:nvPr>
            <p:ph type="body" sz="quarter" idx="13"/>
          </p:nvPr>
        </p:nvSpPr>
        <p:spPr>
          <a:xfrm>
            <a:off x="8509000" y="2082800"/>
            <a:ext cx="7366000" cy="4189687"/>
          </a:xfrm>
          <a:prstGeom prst="rect">
            <a:avLst/>
          </a:prstGeom>
        </p:spPr>
        <p:txBody>
          <a:bodyPr/>
          <a:lstStyle>
            <a:lvl1pPr>
              <a:defRPr sz="7000"/>
            </a:lvl1pPr>
          </a:lstStyle>
          <a:p>
            <a:r>
              <a:t>Click to add heading</a:t>
            </a:r>
          </a:p>
        </p:txBody>
      </p:sp>
      <p:sp>
        <p:nvSpPr>
          <p:cNvPr id="25" name="Secondary caption goes here"/>
          <p:cNvSpPr txBox="1">
            <a:spLocks noGrp="1"/>
          </p:cNvSpPr>
          <p:nvPr>
            <p:ph type="body" sz="quarter" idx="14"/>
          </p:nvPr>
        </p:nvSpPr>
        <p:spPr>
          <a:xfrm>
            <a:off x="8229600" y="6553200"/>
            <a:ext cx="7937500" cy="609600"/>
          </a:xfrm>
          <a:prstGeom prst="rect">
            <a:avLst/>
          </a:prstGeom>
        </p:spPr>
        <p:txBody>
          <a:bodyPr/>
          <a:lstStyle>
            <a:lvl1pPr defTabSz="527208">
              <a:spcBef>
                <a:spcPts val="0"/>
              </a:spcBef>
              <a:defRPr sz="3443" cap="none"/>
            </a:lvl1pPr>
          </a:lstStyle>
          <a:p>
            <a:r>
              <a:t>Title Subheading</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quare"/>
          <p:cNvSpPr/>
          <p:nvPr/>
        </p:nvSpPr>
        <p:spPr>
          <a:xfrm>
            <a:off x="6096283" y="-19164"/>
            <a:ext cx="12191434" cy="11531961"/>
          </a:xfrm>
          <a:prstGeom prst="rect">
            <a:avLst/>
          </a:prstGeom>
          <a:solidFill>
            <a:srgbClr val="FFFFFF">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4" name="boisestate-primarylogo-2color.png" descr="boisestate-primarylogo-2color.png"/>
          <p:cNvPicPr>
            <a:picLocks noChangeAspect="1"/>
          </p:cNvPicPr>
          <p:nvPr/>
        </p:nvPicPr>
        <p:blipFill>
          <a:blip r:embed="rId3"/>
          <a:stretch>
            <a:fillRect/>
          </a:stretch>
        </p:blipFill>
        <p:spPr>
          <a:xfrm>
            <a:off x="9560789" y="8994440"/>
            <a:ext cx="5275122" cy="1599982"/>
          </a:xfrm>
          <a:prstGeom prst="rect">
            <a:avLst/>
          </a:prstGeom>
          <a:ln w="12700">
            <a:miter lim="400000"/>
          </a:ln>
        </p:spPr>
      </p:pic>
      <p:sp>
        <p:nvSpPr>
          <p:cNvPr id="35" name="Click to add heading"/>
          <p:cNvSpPr/>
          <p:nvPr/>
        </p:nvSpPr>
        <p:spPr>
          <a:xfrm>
            <a:off x="8509000" y="2082800"/>
            <a:ext cx="7366000" cy="4189687"/>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lvl1pPr algn="ctr">
              <a:spcBef>
                <a:spcPts val="1900"/>
              </a:spcBef>
              <a:defRPr sz="7000" i="0" cap="all">
                <a:solidFill>
                  <a:srgbClr val="002EA3"/>
                </a:solidFill>
              </a:defRPr>
            </a:lvl1pPr>
          </a:lstStyle>
          <a:p>
            <a:r>
              <a:t>Click to add heading</a:t>
            </a:r>
          </a:p>
        </p:txBody>
      </p:sp>
      <p:sp>
        <p:nvSpPr>
          <p:cNvPr id="36" name="Secondary caption goes here"/>
          <p:cNvSpPr txBox="1"/>
          <p:nvPr/>
        </p:nvSpPr>
        <p:spPr>
          <a:xfrm>
            <a:off x="8229600" y="6553200"/>
            <a:ext cx="7937500" cy="609600"/>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lnSpcReduction="10000"/>
          </a:bodyPr>
          <a:lstStyle>
            <a:lvl1pPr algn="ctr" defTabSz="676909">
              <a:defRPr sz="3443" i="0">
                <a:solidFill>
                  <a:srgbClr val="D84200"/>
                </a:solidFill>
              </a:defRPr>
            </a:lvl1pPr>
          </a:lstStyle>
          <a:p>
            <a:r>
              <a:t>Title Subheading</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Text"/>
          <p:cNvSpPr txBox="1">
            <a:spLocks noGrp="1"/>
          </p:cNvSpPr>
          <p:nvPr>
            <p:ph type="body" sz="quarter" idx="13"/>
          </p:nvPr>
        </p:nvSpPr>
        <p:spPr>
          <a:xfrm>
            <a:off x="2966846" y="514491"/>
            <a:ext cx="18450308" cy="1087685"/>
          </a:xfrm>
          <a:prstGeom prst="rect">
            <a:avLst/>
          </a:prstGeom>
        </p:spPr>
        <p:txBody>
          <a:bodyPr lIns="38099" tIns="38099" rIns="38099" bIns="38099">
            <a:spAutoFit/>
          </a:bodyPr>
          <a:lstStyle/>
          <a:p>
            <a:pPr>
              <a:spcBef>
                <a:spcPts val="0"/>
              </a:spcBef>
              <a:defRPr sz="7200" b="1" spc="720">
                <a:solidFill>
                  <a:srgbClr val="002EA3"/>
                </a:solidFill>
              </a:defRPr>
            </a:pPr>
            <a:endParaRPr/>
          </a:p>
        </p:txBody>
      </p:sp>
      <p:pic>
        <p:nvPicPr>
          <p:cNvPr id="45"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46" name="Quisque sagittis lorem id urna pretium, mattis feugiat erat finibus. Sed sit amet aliquet ante, nec rutrum libero."/>
          <p:cNvSpPr txBox="1"/>
          <p:nvPr/>
        </p:nvSpPr>
        <p:spPr>
          <a:xfrm>
            <a:off x="2135120" y="2708451"/>
            <a:ext cx="20113761" cy="4436996"/>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4" name="Image"/>
          <p:cNvSpPr>
            <a:spLocks noGrp="1"/>
          </p:cNvSpPr>
          <p:nvPr>
            <p:ph type="pic" sz="half" idx="13"/>
          </p:nvPr>
        </p:nvSpPr>
        <p:spPr>
          <a:xfrm>
            <a:off x="-40573" y="-17218"/>
            <a:ext cx="8306936" cy="13750436"/>
          </a:xfrm>
          <a:prstGeom prst="rect">
            <a:avLst/>
          </a:prstGeom>
        </p:spPr>
        <p:txBody>
          <a:bodyPr lIns="91439" tIns="45719" rIns="91439" bIns="45719" anchor="t">
            <a:noAutofit/>
          </a:bodyPr>
          <a:lstStyle/>
          <a:p>
            <a:endParaRPr/>
          </a:p>
        </p:txBody>
      </p:sp>
      <p:pic>
        <p:nvPicPr>
          <p:cNvPr id="55" name="boisestate-B-orange-whiteoutline.png" descr="boisestate-B-orange-whiteoutline.png"/>
          <p:cNvPicPr>
            <a:picLocks noChangeAspect="1"/>
          </p:cNvPicPr>
          <p:nvPr/>
        </p:nvPicPr>
        <p:blipFill>
          <a:blip r:embed="rId2"/>
          <a:srcRect t="5676" b="5676"/>
          <a:stretch>
            <a:fillRect/>
          </a:stretch>
        </p:blipFill>
        <p:spPr>
          <a:xfrm>
            <a:off x="-4234" y="12230100"/>
            <a:ext cx="1905001" cy="1461868"/>
          </a:xfrm>
          <a:prstGeom prst="rect">
            <a:avLst/>
          </a:prstGeom>
          <a:ln w="12700">
            <a:miter lim="400000"/>
          </a:ln>
        </p:spPr>
      </p:pic>
      <p:sp>
        <p:nvSpPr>
          <p:cNvPr id="56" name="Rectangle"/>
          <p:cNvSpPr/>
          <p:nvPr/>
        </p:nvSpPr>
        <p:spPr>
          <a:xfrm>
            <a:off x="5725025" y="8097572"/>
            <a:ext cx="10780742" cy="4115596"/>
          </a:xfrm>
          <a:prstGeom prst="rect">
            <a:avLst/>
          </a:prstGeom>
          <a:solidFill>
            <a:srgbClr val="D84200"/>
          </a:solidFill>
          <a:ln w="12700">
            <a:miter lim="400000"/>
          </a:ln>
        </p:spPr>
        <p:txBody>
          <a:bodyPr lIns="0" tIns="0" rIns="0" bIns="0" anchor="ctr"/>
          <a:lstStyle/>
          <a:p>
            <a:pPr algn="ctr">
              <a:spcBef>
                <a:spcPts val="1900"/>
              </a:spcBef>
              <a:defRPr sz="5800" i="0" cap="all"/>
            </a:pPr>
            <a:endParaRPr/>
          </a:p>
        </p:txBody>
      </p:sp>
      <p:sp>
        <p:nvSpPr>
          <p:cNvPr id="57" name="Lorem ipsum dolor sit amet."/>
          <p:cNvSpPr txBox="1"/>
          <p:nvPr/>
        </p:nvSpPr>
        <p:spPr>
          <a:xfrm>
            <a:off x="9522286" y="1194595"/>
            <a:ext cx="10899143" cy="1461692"/>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a:spcBef>
                <a:spcPts val="1900"/>
              </a:spcBef>
              <a:defRPr sz="5800" b="1" i="0" cap="all">
                <a:solidFill>
                  <a:srgbClr val="002EA3"/>
                </a:solidFill>
              </a:defRPr>
            </a:lvl1pPr>
          </a:lstStyle>
          <a:p>
            <a:r>
              <a:t>Photo Heading</a:t>
            </a:r>
          </a:p>
        </p:txBody>
      </p:sp>
      <p:sp>
        <p:nvSpPr>
          <p:cNvPr id="58" name="Quisque sagittis lorem id urna pretium, mattis feugiat erat finibus. Sed sit amet aliquet ante, nec rutrum libero."/>
          <p:cNvSpPr txBox="1"/>
          <p:nvPr/>
        </p:nvSpPr>
        <p:spPr>
          <a:xfrm>
            <a:off x="9534986" y="2302051"/>
            <a:ext cx="11191056" cy="4436996"/>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59" name="Text"/>
          <p:cNvSpPr txBox="1"/>
          <p:nvPr/>
        </p:nvSpPr>
        <p:spPr>
          <a:xfrm>
            <a:off x="6285857" y="8578003"/>
            <a:ext cx="9465007" cy="742888"/>
          </a:xfrm>
          <a:prstGeom prst="rect">
            <a:avLst/>
          </a:prstGeom>
          <a:ln w="12700">
            <a:miter lim="400000"/>
          </a:ln>
        </p:spPr>
        <p:txBody>
          <a:bodyPr lIns="38099" tIns="38099" rIns="38099" bIns="38099">
            <a:spAutoFit/>
          </a:bodyPr>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7" name="Image"/>
          <p:cNvSpPr>
            <a:spLocks noGrp="1"/>
          </p:cNvSpPr>
          <p:nvPr>
            <p:ph type="pic" sz="half" idx="13"/>
          </p:nvPr>
        </p:nvSpPr>
        <p:spPr>
          <a:xfrm>
            <a:off x="16113827" y="-27801"/>
            <a:ext cx="8306936" cy="13750437"/>
          </a:xfrm>
          <a:prstGeom prst="rect">
            <a:avLst/>
          </a:prstGeom>
        </p:spPr>
        <p:txBody>
          <a:bodyPr lIns="91439" tIns="45719" rIns="91439" bIns="45719" anchor="t">
            <a:noAutofit/>
          </a:bodyPr>
          <a:lstStyle/>
          <a:p>
            <a:endParaRPr/>
          </a:p>
        </p:txBody>
      </p:sp>
      <p:sp>
        <p:nvSpPr>
          <p:cNvPr id="68" name="Rectangle"/>
          <p:cNvSpPr/>
          <p:nvPr/>
        </p:nvSpPr>
        <p:spPr>
          <a:xfrm>
            <a:off x="7519958" y="8029839"/>
            <a:ext cx="10780742" cy="4115596"/>
          </a:xfrm>
          <a:prstGeom prst="rect">
            <a:avLst/>
          </a:prstGeom>
          <a:solidFill>
            <a:srgbClr val="002EA3"/>
          </a:solidFill>
          <a:ln w="12700">
            <a:miter lim="400000"/>
          </a:ln>
        </p:spPr>
        <p:txBody>
          <a:bodyPr lIns="0" tIns="0" rIns="0" bIns="0" anchor="ctr"/>
          <a:lstStyle/>
          <a:p>
            <a:pPr algn="ctr">
              <a:spcBef>
                <a:spcPts val="1900"/>
              </a:spcBef>
              <a:defRPr sz="5800" i="0" cap="all"/>
            </a:pPr>
            <a:endParaRPr/>
          </a:p>
        </p:txBody>
      </p:sp>
      <p:sp>
        <p:nvSpPr>
          <p:cNvPr id="69" name="Lorem ipsum dolor sit amet."/>
          <p:cNvSpPr txBox="1">
            <a:spLocks noGrp="1"/>
          </p:cNvSpPr>
          <p:nvPr>
            <p:ph type="body" sz="quarter" idx="14"/>
          </p:nvPr>
        </p:nvSpPr>
        <p:spPr>
          <a:xfrm>
            <a:off x="818553" y="1194595"/>
            <a:ext cx="10899143" cy="1461692"/>
          </a:xfrm>
          <a:prstGeom prst="rect">
            <a:avLst/>
          </a:prstGeom>
        </p:spPr>
        <p:txBody>
          <a:bodyPr anchor="t"/>
          <a:lstStyle>
            <a:lvl1pPr algn="l">
              <a:defRPr b="1">
                <a:solidFill>
                  <a:srgbClr val="002EA3"/>
                </a:solidFill>
              </a:defRPr>
            </a:lvl1pPr>
          </a:lstStyle>
          <a:p>
            <a:r>
              <a:t>Photo Heading</a:t>
            </a:r>
          </a:p>
        </p:txBody>
      </p:sp>
      <p:sp>
        <p:nvSpPr>
          <p:cNvPr id="70" name="Quisque sagittis lorem id urna pretium, mattis feugiat erat finibus. Sed sit amet aliquet ante, nec rutrum libero."/>
          <p:cNvSpPr txBox="1">
            <a:spLocks noGrp="1"/>
          </p:cNvSpPr>
          <p:nvPr>
            <p:ph type="body" sz="quarter" idx="15"/>
          </p:nvPr>
        </p:nvSpPr>
        <p:spPr>
          <a:xfrm>
            <a:off x="831253" y="2302051"/>
            <a:ext cx="11191056" cy="4436996"/>
          </a:xfrm>
          <a:prstGeom prst="rect">
            <a:avLst/>
          </a:prstGeom>
        </p:spPr>
        <p:txBody>
          <a:bodyPr anchor="t"/>
          <a:lstStyle>
            <a:lvl1pPr algn="l" defTabSz="457200">
              <a:spcBef>
                <a:spcPts val="0"/>
              </a:spcBef>
              <a:defRPr sz="4600" cap="none">
                <a:solidFill>
                  <a:srgbClr val="3C4542"/>
                </a:solidFill>
              </a:defRPr>
            </a:lvl1pPr>
          </a:lstStyle>
          <a:p>
            <a:r>
              <a:t>Lorem ipsum dolor sit amet, consectetur adipiscing elit. Quisque sagittis lorem id urna pretium, mattis feugiat erat finibus.</a:t>
            </a:r>
          </a:p>
        </p:txBody>
      </p:sp>
      <p:sp>
        <p:nvSpPr>
          <p:cNvPr id="71" name="Text"/>
          <p:cNvSpPr txBox="1">
            <a:spLocks noGrp="1"/>
          </p:cNvSpPr>
          <p:nvPr>
            <p:ph type="body" sz="quarter" idx="16"/>
          </p:nvPr>
        </p:nvSpPr>
        <p:spPr>
          <a:xfrm>
            <a:off x="8080790" y="8510270"/>
            <a:ext cx="9465007" cy="742888"/>
          </a:xfrm>
          <a:prstGeom prst="rect">
            <a:avLst/>
          </a:prstGeom>
        </p:spPr>
        <p:txBody>
          <a:bodyPr lIns="38099" tIns="38099" rIns="38099" bIns="38099" anchor="t">
            <a:spAutoFit/>
          </a:bodyPr>
          <a:lstStyle/>
          <a:p>
            <a:pPr algn="l">
              <a:spcBef>
                <a:spcPts val="0"/>
              </a:spcBef>
              <a:defRPr sz="4600" i="1" cap="none"/>
            </a:pPr>
            <a:endParaRPr/>
          </a:p>
        </p:txBody>
      </p:sp>
      <p:pic>
        <p:nvPicPr>
          <p:cNvPr id="72" name="boisestate-B-orange-whiteoutline.png" descr="boisestate-B-orange-whiteoutline.png"/>
          <p:cNvPicPr>
            <a:picLocks noChangeAspect="1"/>
          </p:cNvPicPr>
          <p:nvPr/>
        </p:nvPicPr>
        <p:blipFill>
          <a:blip r:embed="rId2"/>
          <a:srcRect t="5676" b="5676"/>
          <a:stretch>
            <a:fillRect/>
          </a:stretch>
        </p:blipFill>
        <p:spPr>
          <a:xfrm>
            <a:off x="22453600" y="12230100"/>
            <a:ext cx="1905000" cy="1461868"/>
          </a:xfrm>
          <a:prstGeom prst="rect">
            <a:avLst/>
          </a:prstGeom>
          <a:ln w="12700">
            <a:miter lim="400000"/>
          </a:ln>
        </p:spPr>
      </p:pic>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Orang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0" name="boisestate-B-blue-whiteoutline.png" descr="boisestate-B-blue-whiteoutline.png"/>
          <p:cNvPicPr>
            <a:picLocks noChangeAspect="1"/>
          </p:cNvPicPr>
          <p:nvPr/>
        </p:nvPicPr>
        <p:blipFill>
          <a:blip r:embed="rId3"/>
          <a:srcRect t="5559" b="5559"/>
          <a:stretch>
            <a:fillRect/>
          </a:stretch>
        </p:blipFill>
        <p:spPr>
          <a:xfrm>
            <a:off x="22453600" y="12230099"/>
            <a:ext cx="1905000" cy="1465733"/>
          </a:xfrm>
          <a:prstGeom prst="rect">
            <a:avLst/>
          </a:prstGeom>
          <a:ln w="12700">
            <a:miter lim="400000"/>
          </a:ln>
        </p:spPr>
      </p:pic>
      <p:sp>
        <p:nvSpPr>
          <p:cNvPr id="81" name="“Type a quote here.”"/>
          <p:cNvSpPr txBox="1"/>
          <p:nvPr/>
        </p:nvSpPr>
        <p:spPr>
          <a:xfrm>
            <a:off x="1861639" y="3594945"/>
            <a:ext cx="20660722" cy="2136989"/>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lvl1pPr algn="ctr">
              <a:defRPr sz="9400" b="1" i="0" cap="all" spc="470"/>
            </a:lvl1pPr>
          </a:lstStyle>
          <a:p>
            <a:r>
              <a:t>“Quote”</a:t>
            </a:r>
          </a:p>
        </p:txBody>
      </p:sp>
      <p:sp>
        <p:nvSpPr>
          <p:cNvPr id="82" name="- Type"/>
          <p:cNvSpPr txBox="1"/>
          <p:nvPr/>
        </p:nvSpPr>
        <p:spPr>
          <a:xfrm>
            <a:off x="11621815" y="10627665"/>
            <a:ext cx="1140370" cy="495536"/>
          </a:xfrm>
          <a:prstGeom prst="rect">
            <a:avLst/>
          </a:prstGeom>
          <a:ln w="12700">
            <a:miter lim="400000"/>
          </a:ln>
          <a:extLst>
            <a:ext uri="{C572A759-6A51-4108-AA02-DFA0A04FC94B}">
              <ma14:wrappingTextBoxFlag xmlns:ma14="http://schemas.microsoft.com/office/mac/drawingml/2011/main" xmlns="" val="1"/>
            </a:ext>
          </a:extLst>
        </p:spPr>
        <p:txBody>
          <a:bodyPr wrap="none" lIns="38099" tIns="38099" rIns="38099" bIns="38099" anchor="ctr">
            <a:spAutoFit/>
          </a:bodyPr>
          <a:lstStyle>
            <a:lvl1pPr algn="ctr">
              <a:defRPr sz="3000"/>
            </a:lvl1pPr>
          </a:lstStyle>
          <a:p>
            <a:r>
              <a:t>- Type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861639" y="3594945"/>
            <a:ext cx="20660722" cy="2136989"/>
          </a:xfrm>
          <a:prstGeom prst="rect">
            <a:avLst/>
          </a:prstGeom>
        </p:spPr>
        <p:txBody>
          <a:bodyPr/>
          <a:lstStyle>
            <a:lvl1pPr>
              <a:spcBef>
                <a:spcPts val="0"/>
              </a:spcBef>
              <a:defRPr sz="9400" b="1" spc="470"/>
            </a:lvl1pPr>
          </a:lstStyle>
          <a:p>
            <a:r>
              <a:t>“Quote”</a:t>
            </a:r>
          </a:p>
        </p:txBody>
      </p:sp>
      <p:sp>
        <p:nvSpPr>
          <p:cNvPr id="91" name="- Type"/>
          <p:cNvSpPr txBox="1">
            <a:spLocks noGrp="1"/>
          </p:cNvSpPr>
          <p:nvPr>
            <p:ph type="body" sz="quarter" idx="14"/>
          </p:nvPr>
        </p:nvSpPr>
        <p:spPr>
          <a:xfrm>
            <a:off x="11621815" y="10627665"/>
            <a:ext cx="1140370" cy="495536"/>
          </a:xfrm>
          <a:prstGeom prst="rect">
            <a:avLst/>
          </a:prstGeom>
        </p:spPr>
        <p:txBody>
          <a:bodyPr wrap="none" lIns="38099" tIns="38099" rIns="38099" bIns="38099">
            <a:spAutoFit/>
          </a:bodyPr>
          <a:lstStyle>
            <a:lvl1pPr>
              <a:spcBef>
                <a:spcPts val="0"/>
              </a:spcBef>
              <a:defRPr sz="3000" i="1" cap="none"/>
            </a:lvl1pPr>
          </a:lstStyle>
          <a:p>
            <a:r>
              <a:t>- Type</a:t>
            </a: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22453600" y="12230100"/>
            <a:ext cx="1905000" cy="1461868"/>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2159960" y="2255616"/>
            <a:ext cx="4540368" cy="4540367"/>
          </a:xfrm>
          <a:prstGeom prst="rect">
            <a:avLst/>
          </a:prstGeom>
        </p:spPr>
        <p:txBody>
          <a:bodyPr lIns="91439" tIns="45719" rIns="91439" bIns="45719" anchor="t">
            <a:noAutofit/>
          </a:bodyPr>
          <a:lstStyle/>
          <a:p>
            <a:endParaRPr/>
          </a:p>
        </p:txBody>
      </p:sp>
      <p:sp>
        <p:nvSpPr>
          <p:cNvPr id="101" name="Line"/>
          <p:cNvSpPr/>
          <p:nvPr/>
        </p:nvSpPr>
        <p:spPr>
          <a:xfrm flipV="1">
            <a:off x="9201573" y="1236566"/>
            <a:ext cx="1" cy="11242869"/>
          </a:xfrm>
          <a:prstGeom prst="line">
            <a:avLst/>
          </a:prstGeom>
          <a:ln w="63500">
            <a:solidFill>
              <a:srgbClr val="002EA3"/>
            </a:solidFill>
            <a:miter lim="400000"/>
          </a:ln>
        </p:spPr>
        <p:txBody>
          <a:bodyPr lIns="64292" tIns="64292" rIns="64292" bIns="64292"/>
          <a:lstStyle/>
          <a:p>
            <a:pPr algn="ctr">
              <a:spcBef>
                <a:spcPts val="1900"/>
              </a:spcBef>
              <a:defRPr sz="5800" i="0" cap="all"/>
            </a:pPr>
            <a:endParaRPr/>
          </a:p>
        </p:txBody>
      </p:sp>
      <p:sp>
        <p:nvSpPr>
          <p:cNvPr id="102" name="Lorem ipsum dolor sit amet."/>
          <p:cNvSpPr txBox="1">
            <a:spLocks noGrp="1"/>
          </p:cNvSpPr>
          <p:nvPr>
            <p:ph type="body" sz="quarter" idx="14"/>
          </p:nvPr>
        </p:nvSpPr>
        <p:spPr>
          <a:xfrm>
            <a:off x="10981548" y="2331285"/>
            <a:ext cx="11436616" cy="1000405"/>
          </a:xfrm>
          <a:prstGeom prst="rect">
            <a:avLst/>
          </a:prstGeom>
        </p:spPr>
        <p:txBody>
          <a:bodyPr anchor="t"/>
          <a:lstStyle>
            <a:lvl1pPr algn="l">
              <a:spcBef>
                <a:spcPts val="0"/>
              </a:spcBef>
              <a:defRPr sz="5000" b="1" cap="none">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half" idx="15"/>
          </p:nvPr>
        </p:nvSpPr>
        <p:spPr>
          <a:xfrm>
            <a:off x="10981548" y="4345526"/>
            <a:ext cx="11436616" cy="6700853"/>
          </a:xfrm>
          <a:prstGeom prst="rect">
            <a:avLst/>
          </a:prstGeom>
        </p:spPr>
        <p:txBody>
          <a:bodyPr anchor="t"/>
          <a:lstStyle>
            <a:lvl1pPr algn="l" defTabSz="457200">
              <a:spcBef>
                <a:spcPts val="0"/>
              </a:spcBef>
              <a:defRPr sz="4600" cap="none">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438690" y="7361778"/>
            <a:ext cx="5982908" cy="668350"/>
          </a:xfrm>
          <a:prstGeom prst="rect">
            <a:avLst/>
          </a:prstGeom>
        </p:spPr>
        <p:txBody>
          <a:bodyPr lIns="38099" tIns="38099" rIns="38099" bIns="38099">
            <a:spAutoFit/>
          </a:bodyPr>
          <a:lstStyle>
            <a:lvl1pPr>
              <a:spcBef>
                <a:spcPts val="0"/>
              </a:spcBef>
              <a:defRPr sz="4200" b="1">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22453600" y="12230099"/>
            <a:ext cx="1905000" cy="146442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quare"/>
          <p:cNvSpPr/>
          <p:nvPr/>
        </p:nvSpPr>
        <p:spPr>
          <a:xfrm>
            <a:off x="6096000" y="-23039"/>
            <a:ext cx="12192000" cy="11531601"/>
          </a:xfrm>
          <a:prstGeom prst="rect">
            <a:avLst/>
          </a:prstGeom>
          <a:solidFill>
            <a:srgbClr val="002EA3">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 name="BoiseState-PrimaryMark-OrangeWhiteOutline-D64309.png" descr="BoiseState-PrimaryMark-OrangeWhiteOutline-D64309.png"/>
          <p:cNvPicPr>
            <a:picLocks noChangeAspect="1"/>
          </p:cNvPicPr>
          <p:nvPr/>
        </p:nvPicPr>
        <p:blipFill>
          <a:blip r:embed="rId15"/>
          <a:stretch>
            <a:fillRect/>
          </a:stretch>
        </p:blipFill>
        <p:spPr>
          <a:xfrm>
            <a:off x="9563100" y="8991600"/>
            <a:ext cx="5270500" cy="1690352"/>
          </a:xfrm>
          <a:prstGeom prst="rect">
            <a:avLst/>
          </a:prstGeom>
          <a:ln w="12700">
            <a:miter lim="400000"/>
          </a:ln>
        </p:spPr>
      </p:pic>
      <p:sp>
        <p:nvSpPr>
          <p:cNvPr id="4" name="Title Text"/>
          <p:cNvSpPr txBox="1">
            <a:spLocks noGrp="1"/>
          </p:cNvSpPr>
          <p:nvPr>
            <p:ph type="title"/>
          </p:nvPr>
        </p:nvSpPr>
        <p:spPr>
          <a:xfrm>
            <a:off x="975360" y="3029937"/>
            <a:ext cx="11054081" cy="2090703"/>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lstStyle/>
          <a:p>
            <a:r>
              <a:t>Title Text</a:t>
            </a:r>
          </a:p>
        </p:txBody>
      </p:sp>
      <p:sp>
        <p:nvSpPr>
          <p:cNvPr id="5" name="Body Level One…"/>
          <p:cNvSpPr txBox="1">
            <a:spLocks noGrp="1"/>
          </p:cNvSpPr>
          <p:nvPr>
            <p:ph type="body" idx="1"/>
          </p:nvPr>
        </p:nvSpPr>
        <p:spPr>
          <a:xfrm>
            <a:off x="3645094" y="706078"/>
            <a:ext cx="5714612" cy="4189688"/>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9320106" y="8685018"/>
            <a:ext cx="3034454" cy="710248"/>
          </a:xfrm>
          <a:prstGeom prst="rect">
            <a:avLst/>
          </a:prstGeom>
          <a:ln w="12700">
            <a:miter lim="400000"/>
          </a:ln>
        </p:spPr>
        <p:txBody>
          <a:bodyPr wrap="none" lIns="64293" tIns="64293" rIns="64293" bIns="64293" anchor="ctr">
            <a:spAutoFit/>
          </a:bodyPr>
          <a:lstStyle>
            <a:lvl1pPr>
              <a:defRPr>
                <a:latin typeface="Gotham"/>
                <a:ea typeface="Gotham"/>
                <a:cs typeface="Gotham"/>
                <a:sym typeface="Gotham"/>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1pPr>
      <a:lvl2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2pPr>
      <a:lvl3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3pPr>
      <a:lvl4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4pPr>
      <a:lvl5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5pPr>
      <a:lvl6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6pPr>
      <a:lvl7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7pPr>
      <a:lvl8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8pPr>
      <a:lvl9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9pPr>
    </p:titleStyle>
    <p:bodyStyle>
      <a:lvl1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1pPr>
      <a:lvl2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2pPr>
      <a:lvl3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3pPr>
      <a:lvl4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4pPr>
      <a:lvl5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5pPr>
      <a:lvl6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6pPr>
      <a:lvl7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7pPr>
      <a:lvl8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8pPr>
      <a:lvl9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9pPr>
    </p:bodyStyle>
    <p:otherStyle>
      <a:lvl1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1pPr>
      <a:lvl2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2pPr>
      <a:lvl3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3pPr>
      <a:lvl4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4pPr>
      <a:lvl5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5pPr>
      <a:lvl6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6pPr>
      <a:lvl7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7pPr>
      <a:lvl8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8pPr>
      <a:lvl9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0" name="BoiseState-PrimaryMark-OrangeWhiteOutline-D64309.png" descr="BoiseState-PrimaryMark-OrangeWhiteOutline-D64309.png"/>
          <p:cNvPicPr>
            <a:picLocks noChangeAspect="1"/>
          </p:cNvPicPr>
          <p:nvPr/>
        </p:nvPicPr>
        <p:blipFill>
          <a:blip r:embed="rId4"/>
          <a:stretch>
            <a:fillRect/>
          </a:stretch>
        </p:blipFill>
        <p:spPr>
          <a:xfrm>
            <a:off x="9563100" y="8991600"/>
            <a:ext cx="5270500" cy="1690352"/>
          </a:xfrm>
          <a:prstGeom prst="rect">
            <a:avLst/>
          </a:prstGeom>
          <a:ln w="12700">
            <a:miter lim="400000"/>
          </a:ln>
        </p:spPr>
      </p:pic>
      <p:sp>
        <p:nvSpPr>
          <p:cNvPr id="142" name="Click to add heading"/>
          <p:cNvSpPr>
            <a:spLocks noGrp="1"/>
          </p:cNvSpPr>
          <p:nvPr>
            <p:ph type="body" idx="14"/>
          </p:nvPr>
        </p:nvSpPr>
        <p:spPr>
          <a:xfrm>
            <a:off x="6422065" y="2082800"/>
            <a:ext cx="11546958" cy="4191000"/>
          </a:xfrm>
          <a:prstGeom prst="rect">
            <a:avLst/>
          </a:prstGeom>
        </p:spPr>
        <p:txBody>
          <a:bodyPr>
            <a:normAutofit/>
          </a:bodyPr>
          <a:lstStyle/>
          <a:p>
            <a:r>
              <a:rPr lang="en-US" sz="5400" cap="none" dirty="0"/>
              <a:t>Reproducible Prediction Of Organic Semiconductor Properties Through Open-Source Software Development </a:t>
            </a:r>
          </a:p>
        </p:txBody>
      </p:sp>
      <p:sp>
        <p:nvSpPr>
          <p:cNvPr id="5" name="TextBox 4">
            <a:extLst>
              <a:ext uri="{FF2B5EF4-FFF2-40B4-BE49-F238E27FC236}">
                <a16:creationId xmlns:a16="http://schemas.microsoft.com/office/drawing/2014/main" id="{88CE6A9D-418E-BEE2-09A7-EF7A15AC801E}"/>
              </a:ext>
            </a:extLst>
          </p:cNvPr>
          <p:cNvSpPr txBox="1"/>
          <p:nvPr/>
        </p:nvSpPr>
        <p:spPr>
          <a:xfrm>
            <a:off x="10739679" y="6856522"/>
            <a:ext cx="310391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3200" i="0" dirty="0"/>
              <a:t>June 9, 2022</a:t>
            </a:r>
          </a:p>
          <a:p>
            <a:pPr marL="0" marR="0" indent="0" algn="ctr"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Arial"/>
              </a:rPr>
              <a:t>Jimmy Rushing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10382250" y="864704"/>
            <a:ext cx="3290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strike="noStrike" cap="none" spc="0" normalizeH="0" baseline="0" dirty="0" err="1">
                <a:ln>
                  <a:noFill/>
                </a:ln>
                <a:solidFill>
                  <a:schemeClr val="bg2"/>
                </a:solidFill>
                <a:effectLst/>
                <a:uFillTx/>
                <a:latin typeface="+mn-lt"/>
                <a:ea typeface="+mn-ea"/>
                <a:cs typeface="+mn-cs"/>
                <a:sym typeface="Arial"/>
              </a:rPr>
              <a:t>MorphCT</a:t>
            </a:r>
            <a:endParaRPr kumimoji="0" lang="en-US" sz="5400" b="1" i="0" strike="noStrike" cap="none" spc="0" normalizeH="0" baseline="0" dirty="0">
              <a:ln>
                <a:noFill/>
              </a:ln>
              <a:solidFill>
                <a:schemeClr val="bg2"/>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A4B85EF3-A004-6C90-DFBC-19681E39D582}"/>
              </a:ext>
            </a:extLst>
          </p:cNvPr>
          <p:cNvSpPr txBox="1"/>
          <p:nvPr/>
        </p:nvSpPr>
        <p:spPr>
          <a:xfrm>
            <a:off x="583015" y="3940629"/>
            <a:ext cx="14310727" cy="10951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Replaced ORCA with </a:t>
            </a:r>
            <a:r>
              <a:rPr lang="en-US" i="0" dirty="0" err="1">
                <a:solidFill>
                  <a:schemeClr val="tx2">
                    <a:lumMod val="10000"/>
                  </a:schemeClr>
                </a:solidFill>
              </a:rPr>
              <a:t>PySCF</a:t>
            </a:r>
            <a:r>
              <a:rPr lang="en-US" i="0" dirty="0">
                <a:solidFill>
                  <a:schemeClr val="tx2">
                    <a:lumMod val="10000"/>
                  </a:schemeClr>
                </a:solidFill>
              </a:rPr>
              <a:t> for QCC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Validate that </a:t>
            </a:r>
            <a:r>
              <a:rPr lang="en-US" i="0" dirty="0" err="1">
                <a:solidFill>
                  <a:schemeClr val="tx2">
                    <a:lumMod val="10000"/>
                  </a:schemeClr>
                </a:solidFill>
              </a:rPr>
              <a:t>PySCF</a:t>
            </a:r>
            <a:r>
              <a:rPr lang="en-US" i="0" dirty="0">
                <a:solidFill>
                  <a:schemeClr val="tx2">
                    <a:lumMod val="10000"/>
                  </a:schemeClr>
                </a:solidFill>
              </a:rPr>
              <a:t> works at the chromophore level</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 Validate and perform sensitivity analysis using a benchmark P3HT morphology</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Deploy the pipeline from scratch on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3266EB6C-F035-7433-2D39-8975ACE3E251}"/>
              </a:ext>
            </a:extLst>
          </p:cNvPr>
          <p:cNvSpPr/>
          <p:nvPr/>
        </p:nvSpPr>
        <p:spPr>
          <a:xfrm>
            <a:off x="5209796" y="1798293"/>
            <a:ext cx="15072029" cy="800219"/>
          </a:xfrm>
          <a:prstGeom prst="rect">
            <a:avLst/>
          </a:prstGeom>
        </p:spPr>
        <p:txBody>
          <a:bodyPr wrap="square">
            <a:spAutoFit/>
          </a:bodyPr>
          <a:lstStyle/>
          <a:p>
            <a:pPr>
              <a:spcBef>
                <a:spcPts val="4200"/>
              </a:spcBef>
            </a:pPr>
            <a:r>
              <a:rPr lang="en-US" i="0" dirty="0">
                <a:solidFill>
                  <a:schemeClr val="tx2">
                    <a:lumMod val="10000"/>
                  </a:schemeClr>
                </a:solidFill>
              </a:rPr>
              <a:t>A package for running and analyzing KMC simulations</a:t>
            </a:r>
          </a:p>
        </p:txBody>
      </p:sp>
      <p:sp>
        <p:nvSpPr>
          <p:cNvPr id="12" name="TextBox 11">
            <a:extLst>
              <a:ext uri="{FF2B5EF4-FFF2-40B4-BE49-F238E27FC236}">
                <a16:creationId xmlns:a16="http://schemas.microsoft.com/office/drawing/2014/main" id="{798263A1-EC73-49BA-3C99-7BDC930A42E8}"/>
              </a:ext>
            </a:extLst>
          </p:cNvPr>
          <p:cNvSpPr txBox="1"/>
          <p:nvPr/>
        </p:nvSpPr>
        <p:spPr>
          <a:xfrm>
            <a:off x="2301567" y="3940629"/>
            <a:ext cx="54368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Development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15" name="Picture 14" descr="Diagram&#10;&#10;Description automatically generated">
            <a:extLst>
              <a:ext uri="{FF2B5EF4-FFF2-40B4-BE49-F238E27FC236}">
                <a16:creationId xmlns:a16="http://schemas.microsoft.com/office/drawing/2014/main" id="{A149ED9B-3D68-4389-E06D-D9A96B71A7E1}"/>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15633971" y="3887505"/>
            <a:ext cx="8358143" cy="9828495"/>
          </a:xfrm>
          <a:prstGeom prst="rect">
            <a:avLst/>
          </a:prstGeom>
        </p:spPr>
      </p:pic>
    </p:spTree>
    <p:extLst>
      <p:ext uri="{BB962C8B-B14F-4D97-AF65-F5344CB8AC3E}">
        <p14:creationId xmlns:p14="http://schemas.microsoft.com/office/powerpoint/2010/main" val="153079861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B2334AC-C30B-1787-5DC9-E254810EE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712" y="3112799"/>
            <a:ext cx="13095515" cy="2354443"/>
          </a:xfrm>
          <a:prstGeom prst="rect">
            <a:avLst/>
          </a:prstGeom>
        </p:spPr>
      </p:pic>
      <p:sp>
        <p:nvSpPr>
          <p:cNvPr id="6" name="Rectangle 5">
            <a:extLst>
              <a:ext uri="{FF2B5EF4-FFF2-40B4-BE49-F238E27FC236}">
                <a16:creationId xmlns:a16="http://schemas.microsoft.com/office/drawing/2014/main" id="{2235B34F-B5AD-DA37-3FA0-761BA2F808D7}"/>
              </a:ext>
            </a:extLst>
          </p:cNvPr>
          <p:cNvSpPr/>
          <p:nvPr/>
        </p:nvSpPr>
        <p:spPr>
          <a:xfrm>
            <a:off x="7579071" y="3704267"/>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66D6774B-98DC-D242-B1DF-80FB3424646C}"/>
              </a:ext>
            </a:extLst>
          </p:cNvPr>
          <p:cNvSpPr/>
          <p:nvPr/>
        </p:nvSpPr>
        <p:spPr>
          <a:xfrm>
            <a:off x="15024899" y="3443521"/>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32EA3470-8A73-52AA-D1F6-6D449769809C}"/>
              </a:ext>
            </a:extLst>
          </p:cNvPr>
          <p:cNvSpPr txBox="1"/>
          <p:nvPr/>
        </p:nvSpPr>
        <p:spPr>
          <a:xfrm>
            <a:off x="3956957" y="310195"/>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Quantum chemistry used to calculated two components of the Marcus hop rate.  </a:t>
            </a:r>
          </a:p>
        </p:txBody>
      </p:sp>
      <p:pic>
        <p:nvPicPr>
          <p:cNvPr id="12" name="Picture 11" descr="Logo&#10;&#10;Description automatically generated with medium confidence">
            <a:extLst>
              <a:ext uri="{FF2B5EF4-FFF2-40B4-BE49-F238E27FC236}">
                <a16:creationId xmlns:a16="http://schemas.microsoft.com/office/drawing/2014/main" id="{B99BF342-75CE-289A-DAEF-05C7BC39B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987" y="7103811"/>
            <a:ext cx="7330739" cy="1513957"/>
          </a:xfrm>
          <a:prstGeom prst="rect">
            <a:avLst/>
          </a:prstGeom>
        </p:spPr>
      </p:pic>
      <p:pic>
        <p:nvPicPr>
          <p:cNvPr id="13" name="Picture 12" descr="Text&#10;&#10;Description automatically generated">
            <a:extLst>
              <a:ext uri="{FF2B5EF4-FFF2-40B4-BE49-F238E27FC236}">
                <a16:creationId xmlns:a16="http://schemas.microsoft.com/office/drawing/2014/main" id="{1D6E1C3A-F766-683F-135E-C5A4B2982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071" y="10254337"/>
            <a:ext cx="10772008" cy="1660748"/>
          </a:xfrm>
          <a:prstGeom prst="rect">
            <a:avLst/>
          </a:prstGeom>
        </p:spPr>
      </p:pic>
    </p:spTree>
    <p:extLst>
      <p:ext uri="{BB962C8B-B14F-4D97-AF65-F5344CB8AC3E}">
        <p14:creationId xmlns:p14="http://schemas.microsoft.com/office/powerpoint/2010/main" val="3969267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D03E345-8A2C-43EA-CDFA-E7F58512E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582" y="1473633"/>
            <a:ext cx="10030835" cy="9904574"/>
          </a:xfrm>
          <a:prstGeom prst="rect">
            <a:avLst/>
          </a:prstGeom>
        </p:spPr>
      </p:pic>
    </p:spTree>
    <p:extLst>
      <p:ext uri="{BB962C8B-B14F-4D97-AF65-F5344CB8AC3E}">
        <p14:creationId xmlns:p14="http://schemas.microsoft.com/office/powerpoint/2010/main" val="388378321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DFEBC3F-4259-3CF0-11EF-1DD784383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68" y="609599"/>
            <a:ext cx="16484338" cy="10943845"/>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02317FDA-5D3E-7A92-D733-DCCE234D8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2400" y="9308246"/>
            <a:ext cx="4847206" cy="2833027"/>
          </a:xfrm>
          <a:prstGeom prst="rect">
            <a:avLst/>
          </a:prstGeom>
        </p:spPr>
      </p:pic>
    </p:spTree>
    <p:extLst>
      <p:ext uri="{BB962C8B-B14F-4D97-AF65-F5344CB8AC3E}">
        <p14:creationId xmlns:p14="http://schemas.microsoft.com/office/powerpoint/2010/main" val="33803865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D5B27F6-2510-8853-44F5-607DC81AE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8175" y="3505199"/>
            <a:ext cx="10686395" cy="6988747"/>
          </a:xfrm>
          <a:prstGeom prst="rect">
            <a:avLst/>
          </a:prstGeom>
        </p:spPr>
      </p:pic>
      <p:pic>
        <p:nvPicPr>
          <p:cNvPr id="6" name="Picture 5" descr="A picture containing text, stationary&#10;&#10;Description automatically generated">
            <a:extLst>
              <a:ext uri="{FF2B5EF4-FFF2-40B4-BE49-F238E27FC236}">
                <a16:creationId xmlns:a16="http://schemas.microsoft.com/office/drawing/2014/main" id="{0D331B36-E728-BF51-4736-EA24DE91E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342" y="3198179"/>
            <a:ext cx="8494916" cy="7602786"/>
          </a:xfrm>
          <a:prstGeom prst="rect">
            <a:avLst/>
          </a:prstGeom>
        </p:spPr>
      </p:pic>
    </p:spTree>
    <p:extLst>
      <p:ext uri="{BB962C8B-B14F-4D97-AF65-F5344CB8AC3E}">
        <p14:creationId xmlns:p14="http://schemas.microsoft.com/office/powerpoint/2010/main" val="429271410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C257737E-7053-40B4-315F-88502433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3536" y="2416629"/>
            <a:ext cx="10368717" cy="8656809"/>
          </a:xfrm>
          <a:prstGeom prst="rect">
            <a:avLst/>
          </a:prstGeom>
        </p:spPr>
      </p:pic>
      <p:pic>
        <p:nvPicPr>
          <p:cNvPr id="5" name="Picture 4" descr="Chart, scatter chart&#10;&#10;Description automatically generated">
            <a:extLst>
              <a:ext uri="{FF2B5EF4-FFF2-40B4-BE49-F238E27FC236}">
                <a16:creationId xmlns:a16="http://schemas.microsoft.com/office/drawing/2014/main" id="{7CA654F3-2FA7-BC63-D09B-FA90214E4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323" y="2167348"/>
            <a:ext cx="10298064" cy="8656810"/>
          </a:xfrm>
          <a:prstGeom prst="rect">
            <a:avLst/>
          </a:prstGeom>
        </p:spPr>
      </p:pic>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6E914F9-D5D3-C819-B7FA-2D6EBEB7D2F1}"/>
              </a:ext>
            </a:extLst>
          </p:cNvPr>
          <p:cNvSpPr/>
          <p:nvPr/>
        </p:nvSpPr>
        <p:spPr>
          <a:xfrm>
            <a:off x="15653656" y="11073438"/>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Tree>
    <p:extLst>
      <p:ext uri="{BB962C8B-B14F-4D97-AF65-F5344CB8AC3E}">
        <p14:creationId xmlns:p14="http://schemas.microsoft.com/office/powerpoint/2010/main" val="38417958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66B1F6BE-7894-7EE0-D035-C4644A5BE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5" y="1525062"/>
            <a:ext cx="8469085" cy="92953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EFD17B6-E9AB-DBBE-63DE-93BAE6C4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0687" y="1416205"/>
            <a:ext cx="8591484" cy="9295338"/>
          </a:xfrm>
          <a:prstGeom prst="rect">
            <a:avLst/>
          </a:prstGeom>
        </p:spPr>
      </p:pic>
      <p:sp>
        <p:nvSpPr>
          <p:cNvPr id="8" name="TextBox 7">
            <a:extLst>
              <a:ext uri="{FF2B5EF4-FFF2-40B4-BE49-F238E27FC236}">
                <a16:creationId xmlns:a16="http://schemas.microsoft.com/office/drawing/2014/main" id="{771FFA24-2817-8886-A056-F83631323A51}"/>
              </a:ext>
            </a:extLst>
          </p:cNvPr>
          <p:cNvSpPr txBox="1"/>
          <p:nvPr/>
        </p:nvSpPr>
        <p:spPr>
          <a:xfrm>
            <a:off x="9117571" y="3737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Voronoi Tessellation</a:t>
            </a:r>
          </a:p>
        </p:txBody>
      </p:sp>
      <p:pic>
        <p:nvPicPr>
          <p:cNvPr id="10" name="Picture 9" descr="Table&#10;&#10;Description automatically generated">
            <a:extLst>
              <a:ext uri="{FF2B5EF4-FFF2-40B4-BE49-F238E27FC236}">
                <a16:creationId xmlns:a16="http://schemas.microsoft.com/office/drawing/2014/main" id="{D74F0DFA-0C8C-1926-D80D-C99D7E21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72" y="10820400"/>
            <a:ext cx="12115800" cy="2895600"/>
          </a:xfrm>
          <a:prstGeom prst="rect">
            <a:avLst/>
          </a:prstGeom>
        </p:spPr>
      </p:pic>
    </p:spTree>
    <p:extLst>
      <p:ext uri="{BB962C8B-B14F-4D97-AF65-F5344CB8AC3E}">
        <p14:creationId xmlns:p14="http://schemas.microsoft.com/office/powerpoint/2010/main" val="20018119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89D8469A-B365-31A7-644D-0DBF5AB35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959" y="2187639"/>
            <a:ext cx="12180602" cy="11528361"/>
          </a:xfrm>
          <a:prstGeom prst="rect">
            <a:avLst/>
          </a:prstGeom>
        </p:spPr>
      </p:pic>
      <p:pic>
        <p:nvPicPr>
          <p:cNvPr id="14" name="Picture 13" descr="Text, letter&#10;&#10;Description automatically generated">
            <a:extLst>
              <a:ext uri="{FF2B5EF4-FFF2-40B4-BE49-F238E27FC236}">
                <a16:creationId xmlns:a16="http://schemas.microsoft.com/office/drawing/2014/main" id="{E9EE6FED-58EB-0E7A-E2EB-17D6E302453F}"/>
              </a:ext>
            </a:extLst>
          </p:cNvPr>
          <p:cNvPicPr>
            <a:picLocks noChangeAspect="1"/>
          </p:cNvPicPr>
          <p:nvPr/>
        </p:nvPicPr>
        <p:blipFill rotWithShape="1">
          <a:blip r:embed="rId4">
            <a:extLst>
              <a:ext uri="{28A0092B-C50C-407E-A947-70E740481C1C}">
                <a14:useLocalDpi xmlns:a14="http://schemas.microsoft.com/office/drawing/2010/main" val="0"/>
              </a:ext>
            </a:extLst>
          </a:blip>
          <a:srcRect t="11024"/>
          <a:stretch/>
        </p:blipFill>
        <p:spPr>
          <a:xfrm>
            <a:off x="5575927" y="128879"/>
            <a:ext cx="12553455" cy="2008187"/>
          </a:xfrm>
          <a:prstGeom prst="rect">
            <a:avLst/>
          </a:prstGeom>
        </p:spPr>
      </p:pic>
      <p:sp>
        <p:nvSpPr>
          <p:cNvPr id="20" name="Oval 19">
            <a:extLst>
              <a:ext uri="{FF2B5EF4-FFF2-40B4-BE49-F238E27FC236}">
                <a16:creationId xmlns:a16="http://schemas.microsoft.com/office/drawing/2014/main" id="{F773C358-0993-E66F-F530-408C68F9D287}"/>
              </a:ext>
            </a:extLst>
          </p:cNvPr>
          <p:cNvSpPr/>
          <p:nvPr/>
        </p:nvSpPr>
        <p:spPr>
          <a:xfrm>
            <a:off x="10209699" y="1131044"/>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5873663F-B81D-E60B-A427-B3E0B7EDE8A0}"/>
              </a:ext>
            </a:extLst>
          </p:cNvPr>
          <p:cNvSpPr/>
          <p:nvPr/>
        </p:nvSpPr>
        <p:spPr>
          <a:xfrm>
            <a:off x="15272063" y="8498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6B47B596-09FD-08E8-062D-869B17A8BC5A}"/>
              </a:ext>
            </a:extLst>
          </p:cNvPr>
          <p:cNvSpPr/>
          <p:nvPr/>
        </p:nvSpPr>
        <p:spPr>
          <a:xfrm>
            <a:off x="16272130" y="256042"/>
            <a:ext cx="857184" cy="875002"/>
          </a:xfrm>
          <a:prstGeom prst="ellipse">
            <a:avLst/>
          </a:prstGeom>
          <a:noFill/>
          <a:ln w="8572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36384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Chart, scatter chart&#10;&#10;Description automatically generated">
            <a:extLst>
              <a:ext uri="{FF2B5EF4-FFF2-40B4-BE49-F238E27FC236}">
                <a16:creationId xmlns:a16="http://schemas.microsoft.com/office/drawing/2014/main" id="{0D6E1B9B-235B-78B8-39E2-F2AADA4B5E1F}"/>
              </a:ext>
            </a:extLst>
          </p:cNvPr>
          <p:cNvPicPr>
            <a:picLocks noChangeAspect="1"/>
          </p:cNvPicPr>
          <p:nvPr/>
        </p:nvPicPr>
        <p:blipFill rotWithShape="1">
          <a:blip r:embed="rId3">
            <a:extLst>
              <a:ext uri="{28A0092B-C50C-407E-A947-70E740481C1C}">
                <a14:useLocalDpi xmlns:a14="http://schemas.microsoft.com/office/drawing/2010/main" val="0"/>
              </a:ext>
            </a:extLst>
          </a:blip>
          <a:srcRect t="1997"/>
          <a:stretch/>
        </p:blipFill>
        <p:spPr>
          <a:xfrm>
            <a:off x="8564538" y="2647839"/>
            <a:ext cx="6273658" cy="5543145"/>
          </a:xfrm>
          <a:prstGeom prst="rect">
            <a:avLst/>
          </a:prstGeom>
        </p:spPr>
      </p:pic>
      <p:pic>
        <p:nvPicPr>
          <p:cNvPr id="3" name="Picture 2" descr="Chart, histogram&#10;&#10;Description automatically generated">
            <a:extLst>
              <a:ext uri="{FF2B5EF4-FFF2-40B4-BE49-F238E27FC236}">
                <a16:creationId xmlns:a16="http://schemas.microsoft.com/office/drawing/2014/main" id="{10F37161-0443-7503-6A79-B136B713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242" y="8262110"/>
            <a:ext cx="12751156" cy="5033882"/>
          </a:xfrm>
          <a:prstGeom prst="rect">
            <a:avLst/>
          </a:prstGeom>
        </p:spPr>
      </p:pic>
      <p:pic>
        <p:nvPicPr>
          <p:cNvPr id="10" name="Picture 9" descr="Text, letter&#10;&#10;Description automatically generated">
            <a:extLst>
              <a:ext uri="{FF2B5EF4-FFF2-40B4-BE49-F238E27FC236}">
                <a16:creationId xmlns:a16="http://schemas.microsoft.com/office/drawing/2014/main" id="{C3514E6E-7B78-13B1-41B9-5EC8D5FEB463}"/>
              </a:ext>
            </a:extLst>
          </p:cNvPr>
          <p:cNvPicPr>
            <a:picLocks noChangeAspect="1"/>
          </p:cNvPicPr>
          <p:nvPr/>
        </p:nvPicPr>
        <p:blipFill rotWithShape="1">
          <a:blip r:embed="rId5">
            <a:extLst>
              <a:ext uri="{28A0092B-C50C-407E-A947-70E740481C1C}">
                <a14:useLocalDpi xmlns:a14="http://schemas.microsoft.com/office/drawing/2010/main" val="0"/>
              </a:ext>
            </a:extLst>
          </a:blip>
          <a:srcRect l="-1287" t="9613" r="1287" b="10018"/>
          <a:stretch/>
        </p:blipFill>
        <p:spPr>
          <a:xfrm>
            <a:off x="5644242" y="-48293"/>
            <a:ext cx="13095515" cy="1892256"/>
          </a:xfrm>
          <a:prstGeom prst="rect">
            <a:avLst/>
          </a:prstGeom>
        </p:spPr>
      </p:pic>
      <p:sp>
        <p:nvSpPr>
          <p:cNvPr id="11" name="Oval 10">
            <a:extLst>
              <a:ext uri="{FF2B5EF4-FFF2-40B4-BE49-F238E27FC236}">
                <a16:creationId xmlns:a16="http://schemas.microsoft.com/office/drawing/2014/main" id="{BAC0603F-B026-603A-1DCC-11D8BFD449B5}"/>
              </a:ext>
            </a:extLst>
          </p:cNvPr>
          <p:cNvSpPr/>
          <p:nvPr/>
        </p:nvSpPr>
        <p:spPr>
          <a:xfrm>
            <a:off x="17154546" y="897835"/>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D21615A8-4D15-8723-A34A-60B8DF00018C}"/>
              </a:ext>
            </a:extLst>
          </p:cNvPr>
          <p:cNvSpPr/>
          <p:nvPr/>
        </p:nvSpPr>
        <p:spPr>
          <a:xfrm>
            <a:off x="11948386" y="897835"/>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48831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0387" y="1817908"/>
            <a:ext cx="9998576" cy="9470571"/>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441" y="1861445"/>
            <a:ext cx="9998577" cy="9470572"/>
          </a:xfrm>
          <a:prstGeom prst="rect">
            <a:avLst/>
          </a:prstGeom>
        </p:spPr>
      </p:pic>
      <p:pic>
        <p:nvPicPr>
          <p:cNvPr id="10" name="Picture 9">
            <a:extLst>
              <a:ext uri="{FF2B5EF4-FFF2-40B4-BE49-F238E27FC236}">
                <a16:creationId xmlns:a16="http://schemas.microsoft.com/office/drawing/2014/main" id="{737292BD-81D7-004D-D527-A9E572943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1883" y="11527959"/>
            <a:ext cx="5259197" cy="956218"/>
          </a:xfrm>
          <a:prstGeom prst="rect">
            <a:avLst/>
          </a:prstGeom>
        </p:spPr>
      </p:pic>
      <p:pic>
        <p:nvPicPr>
          <p:cNvPr id="12" name="Picture 11">
            <a:extLst>
              <a:ext uri="{FF2B5EF4-FFF2-40B4-BE49-F238E27FC236}">
                <a16:creationId xmlns:a16="http://schemas.microsoft.com/office/drawing/2014/main" id="{EBCBD722-E79D-A862-303D-327FAB75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4979" y="11332017"/>
            <a:ext cx="5904820" cy="1152160"/>
          </a:xfrm>
          <a:prstGeom prst="rect">
            <a:avLst/>
          </a:prstGeom>
        </p:spPr>
      </p:pic>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spTree>
    <p:extLst>
      <p:ext uri="{BB962C8B-B14F-4D97-AF65-F5344CB8AC3E}">
        <p14:creationId xmlns:p14="http://schemas.microsoft.com/office/powerpoint/2010/main" val="3907303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C87D63-C018-2DD3-4D50-DDCAD0E64457}"/>
              </a:ext>
            </a:extLst>
          </p:cNvPr>
          <p:cNvSpPr txBox="1"/>
          <p:nvPr/>
        </p:nvSpPr>
        <p:spPr>
          <a:xfrm>
            <a:off x="5859451" y="4860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Talk Outline</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48C78A0F-3187-D2DF-DFCD-B10003C82464}"/>
              </a:ext>
            </a:extLst>
          </p:cNvPr>
          <p:cNvSpPr txBox="1"/>
          <p:nvPr/>
        </p:nvSpPr>
        <p:spPr>
          <a:xfrm>
            <a:off x="3476681" y="2431147"/>
            <a:ext cx="16648788" cy="4426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Organic Solar cells and Organic photovoltaics background </a:t>
            </a:r>
          </a:p>
          <a:p>
            <a:pPr marL="685800" marR="0" indent="-685800" algn="l" defTabSz="825499" rtl="0" fontAlgn="auto" latinLnBrk="0" hangingPunct="0">
              <a:lnSpc>
                <a:spcPct val="200000"/>
              </a:lnSpc>
              <a:spcBef>
                <a:spcPts val="6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Methods of sim</a:t>
            </a:r>
            <a:r>
              <a:rPr lang="en-US" i="0" dirty="0">
                <a:solidFill>
                  <a:schemeClr val="tx2">
                    <a:lumMod val="10000"/>
                  </a:schemeClr>
                </a:solidFill>
              </a:rPr>
              <a:t>ulating self-assembly and charge transport</a:t>
            </a:r>
          </a:p>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lang="en-US" i="0" dirty="0">
                <a:solidFill>
                  <a:schemeClr val="tx2">
                    <a:lumMod val="10000"/>
                  </a:schemeClr>
                </a:solidFill>
              </a:rPr>
              <a:t>Software development for simulating charge transport</a:t>
            </a:r>
            <a:endParaRPr kumimoji="0" lang="en-US" sz="4600" b="0" i="0" u="none" strike="noStrike" cap="none" spc="0" normalizeH="0" baseline="0" dirty="0">
              <a:ln>
                <a:noFill/>
              </a:ln>
              <a:solidFill>
                <a:srgbClr val="FFFFFF"/>
              </a:solidFill>
              <a:effectLst/>
              <a:uFillTx/>
              <a:latin typeface="+mn-lt"/>
              <a:ea typeface="+mn-ea"/>
              <a:cs typeface="+mn-cs"/>
              <a:sym typeface="Arial"/>
            </a:endParaRPr>
          </a:p>
        </p:txBody>
      </p:sp>
    </p:spTree>
    <p:extLst>
      <p:ext uri="{BB962C8B-B14F-4D97-AF65-F5344CB8AC3E}">
        <p14:creationId xmlns:p14="http://schemas.microsoft.com/office/powerpoint/2010/main" val="423188416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9C39A7-5066-A0A3-67B4-CC043C3B7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367" y="4749579"/>
            <a:ext cx="11440633" cy="85566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94E26CE5-8086-2E4E-D797-1FD7F3919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57" y="5013753"/>
            <a:ext cx="7330739" cy="1513957"/>
          </a:xfrm>
          <a:prstGeom prst="rect">
            <a:avLst/>
          </a:prstGeom>
        </p:spPr>
      </p:pic>
      <p:pic>
        <p:nvPicPr>
          <p:cNvPr id="10" name="Picture 9" descr="Text&#10;&#10;Description automatically generated">
            <a:extLst>
              <a:ext uri="{FF2B5EF4-FFF2-40B4-BE49-F238E27FC236}">
                <a16:creationId xmlns:a16="http://schemas.microsoft.com/office/drawing/2014/main" id="{369AED3D-F7BA-DF96-4237-B8021DB50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57" y="9867340"/>
            <a:ext cx="10772008" cy="1660748"/>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E955F986-F1D9-1E56-6BBD-C77FE40C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457" y="7367151"/>
            <a:ext cx="8525173" cy="1660748"/>
          </a:xfrm>
          <a:prstGeom prst="rect">
            <a:avLst/>
          </a:prstGeom>
        </p:spPr>
      </p:pic>
      <p:pic>
        <p:nvPicPr>
          <p:cNvPr id="13" name="Picture 12" descr="Text, letter&#10;&#10;Description automatically generated">
            <a:extLst>
              <a:ext uri="{FF2B5EF4-FFF2-40B4-BE49-F238E27FC236}">
                <a16:creationId xmlns:a16="http://schemas.microsoft.com/office/drawing/2014/main" id="{15509D0F-5AB7-9829-CE56-DF4B2DBFA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4599" y="1786165"/>
            <a:ext cx="13095515" cy="2354443"/>
          </a:xfrm>
          <a:prstGeom prst="rect">
            <a:avLst/>
          </a:prstGeom>
        </p:spPr>
      </p:pic>
    </p:spTree>
    <p:extLst>
      <p:ext uri="{BB962C8B-B14F-4D97-AF65-F5344CB8AC3E}">
        <p14:creationId xmlns:p14="http://schemas.microsoft.com/office/powerpoint/2010/main" val="29211933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Qr code&#10;&#10;Description automatically generated with low confidence">
            <a:extLst>
              <a:ext uri="{FF2B5EF4-FFF2-40B4-BE49-F238E27FC236}">
                <a16:creationId xmlns:a16="http://schemas.microsoft.com/office/drawing/2014/main" id="{17C52FF2-3F21-E44C-4309-366E78D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5" y="2080732"/>
            <a:ext cx="12482623" cy="11192752"/>
          </a:xfrm>
          <a:prstGeom prst="rect">
            <a:avLst/>
          </a:prstGeom>
        </p:spPr>
      </p:pic>
      <p:sp>
        <p:nvSpPr>
          <p:cNvPr id="6" name="TextBox 5">
            <a:extLst>
              <a:ext uri="{FF2B5EF4-FFF2-40B4-BE49-F238E27FC236}">
                <a16:creationId xmlns:a16="http://schemas.microsoft.com/office/drawing/2014/main" id="{3A40795C-B9A3-3C65-BE13-AC6D209918FF}"/>
              </a:ext>
            </a:extLst>
          </p:cNvPr>
          <p:cNvSpPr txBox="1"/>
          <p:nvPr/>
        </p:nvSpPr>
        <p:spPr>
          <a:xfrm>
            <a:off x="6447280" y="442516"/>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Bulk-heterojunction Device</a:t>
            </a:r>
          </a:p>
        </p:txBody>
      </p:sp>
    </p:spTree>
    <p:extLst>
      <p:ext uri="{BB962C8B-B14F-4D97-AF65-F5344CB8AC3E}">
        <p14:creationId xmlns:p14="http://schemas.microsoft.com/office/powerpoint/2010/main" val="21750321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8780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Polymeric Donors</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4" name="Picture 3" descr="Shape&#10;&#10;Description automatically generated with medium confidence">
            <a:extLst>
              <a:ext uri="{FF2B5EF4-FFF2-40B4-BE49-F238E27FC236}">
                <a16:creationId xmlns:a16="http://schemas.microsoft.com/office/drawing/2014/main" id="{31558A8C-16B3-7DD0-6B90-551E58C3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156" y="2148427"/>
            <a:ext cx="7100883" cy="350792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CC77EC5-08E7-EAB0-86F4-1C0C455B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089" y="6609055"/>
            <a:ext cx="17538700" cy="6553200"/>
          </a:xfrm>
          <a:prstGeom prst="rect">
            <a:avLst/>
          </a:prstGeom>
        </p:spPr>
      </p:pic>
      <p:sp>
        <p:nvSpPr>
          <p:cNvPr id="10" name="TextBox 9">
            <a:extLst>
              <a:ext uri="{FF2B5EF4-FFF2-40B4-BE49-F238E27FC236}">
                <a16:creationId xmlns:a16="http://schemas.microsoft.com/office/drawing/2014/main" id="{391A7071-CCC0-FFCE-8A32-CE85E15D15B3}"/>
              </a:ext>
            </a:extLst>
          </p:cNvPr>
          <p:cNvSpPr txBox="1"/>
          <p:nvPr/>
        </p:nvSpPr>
        <p:spPr>
          <a:xfrm>
            <a:off x="10668764" y="6142260"/>
            <a:ext cx="2040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P3HT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42802679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6977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Fused-ring Electron Acceptors</a:t>
            </a:r>
          </a:p>
        </p:txBody>
      </p:sp>
      <p:pic>
        <p:nvPicPr>
          <p:cNvPr id="3" name="Picture 2" descr="Diagram&#10;&#10;Description automatically generated">
            <a:extLst>
              <a:ext uri="{FF2B5EF4-FFF2-40B4-BE49-F238E27FC236}">
                <a16:creationId xmlns:a16="http://schemas.microsoft.com/office/drawing/2014/main" id="{FE2A7B1A-E06D-E37F-E721-04A950AC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766" y="7589906"/>
            <a:ext cx="7594600" cy="5346700"/>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3EE1F10-EB95-9CDE-0E0D-02237636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6213" y="7589906"/>
            <a:ext cx="7199421" cy="536548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881C9D2C-73FE-41BA-EB0F-E1A7FAC95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2690" y="2128937"/>
            <a:ext cx="12522415" cy="5768753"/>
          </a:xfrm>
          <a:prstGeom prst="rect">
            <a:avLst/>
          </a:prstGeom>
        </p:spPr>
      </p:pic>
      <p:sp>
        <p:nvSpPr>
          <p:cNvPr id="14" name="TextBox 13">
            <a:extLst>
              <a:ext uri="{FF2B5EF4-FFF2-40B4-BE49-F238E27FC236}">
                <a16:creationId xmlns:a16="http://schemas.microsoft.com/office/drawing/2014/main" id="{8C8054E1-E78D-967E-86EB-4F31E30989A4}"/>
              </a:ext>
            </a:extLst>
          </p:cNvPr>
          <p:cNvSpPr txBox="1"/>
          <p:nvPr/>
        </p:nvSpPr>
        <p:spPr>
          <a:xfrm>
            <a:off x="11248986" y="9881573"/>
            <a:ext cx="1669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a:t>
            </a:r>
          </a:p>
        </p:txBody>
      </p:sp>
    </p:spTree>
    <p:extLst>
      <p:ext uri="{BB962C8B-B14F-4D97-AF65-F5344CB8AC3E}">
        <p14:creationId xmlns:p14="http://schemas.microsoft.com/office/powerpoint/2010/main" val="2128446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6319127" y="0"/>
            <a:ext cx="11664073" cy="13716000"/>
          </a:xfrm>
          <a:prstGeom prst="rect">
            <a:avLst/>
          </a:prstGeom>
        </p:spPr>
      </p:pic>
    </p:spTree>
    <p:extLst>
      <p:ext uri="{BB962C8B-B14F-4D97-AF65-F5344CB8AC3E}">
        <p14:creationId xmlns:p14="http://schemas.microsoft.com/office/powerpoint/2010/main" val="354113855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A6DA997-B1B2-F5A9-7E60-EC3A20A7D5CD}"/>
              </a:ext>
            </a:extLst>
          </p:cNvPr>
          <p:cNvPicPr>
            <a:picLocks noChangeAspect="1"/>
          </p:cNvPicPr>
          <p:nvPr/>
        </p:nvPicPr>
        <p:blipFill rotWithShape="1">
          <a:blip r:embed="rId3">
            <a:extLst>
              <a:ext uri="{28A0092B-C50C-407E-A947-70E740481C1C}">
                <a14:useLocalDpi xmlns:a14="http://schemas.microsoft.com/office/drawing/2010/main" val="0"/>
              </a:ext>
            </a:extLst>
          </a:blip>
          <a:srcRect l="69223" t="52212" r="2548" b="2381"/>
          <a:stretch/>
        </p:blipFill>
        <p:spPr>
          <a:xfrm>
            <a:off x="15746493" y="6685063"/>
            <a:ext cx="3450464" cy="6481516"/>
          </a:xfrm>
          <a:prstGeom prst="rect">
            <a:avLst/>
          </a:prstGeom>
        </p:spPr>
      </p:pic>
      <p:pic>
        <p:nvPicPr>
          <p:cNvPr id="6" name="Picture 5" descr="Diagram&#10;&#10;Description automatically generated">
            <a:extLst>
              <a:ext uri="{FF2B5EF4-FFF2-40B4-BE49-F238E27FC236}">
                <a16:creationId xmlns:a16="http://schemas.microsoft.com/office/drawing/2014/main" id="{A15D08AF-3A79-FAF1-D3A4-E11776D3F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394" y="6685063"/>
            <a:ext cx="9143999" cy="6838949"/>
          </a:xfrm>
          <a:prstGeom prst="rect">
            <a:avLst/>
          </a:prstGeom>
        </p:spPr>
      </p:pic>
      <p:sp>
        <p:nvSpPr>
          <p:cNvPr id="9" name="TextBox 8">
            <a:extLst>
              <a:ext uri="{FF2B5EF4-FFF2-40B4-BE49-F238E27FC236}">
                <a16:creationId xmlns:a16="http://schemas.microsoft.com/office/drawing/2014/main" id="{15D4A959-DF79-0301-709E-6AF9C666778C}"/>
              </a:ext>
            </a:extLst>
          </p:cNvPr>
          <p:cNvSpPr txBox="1"/>
          <p:nvPr/>
        </p:nvSpPr>
        <p:spPr>
          <a:xfrm>
            <a:off x="6945086" y="350860"/>
            <a:ext cx="11146971"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Marcus Theory gives the rate of electron transfer reactions or “hops” between chromophores</a:t>
            </a:r>
          </a:p>
        </p:txBody>
      </p:sp>
      <p:sp>
        <p:nvSpPr>
          <p:cNvPr id="10" name="TextBox 9">
            <a:extLst>
              <a:ext uri="{FF2B5EF4-FFF2-40B4-BE49-F238E27FC236}">
                <a16:creationId xmlns:a16="http://schemas.microsoft.com/office/drawing/2014/main" id="{B3A77F1A-494C-BB6C-D8B4-F200634EF644}"/>
              </a:ext>
            </a:extLst>
          </p:cNvPr>
          <p:cNvSpPr txBox="1"/>
          <p:nvPr/>
        </p:nvSpPr>
        <p:spPr>
          <a:xfrm>
            <a:off x="4811486" y="4232075"/>
            <a:ext cx="39754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rgbClr val="FFFFFF"/>
                </a:solidFill>
                <a:effectLst/>
                <a:uFillTx/>
                <a:latin typeface="+mn-lt"/>
                <a:ea typeface="+mn-ea"/>
                <a:cs typeface="+mn-cs"/>
                <a:sym typeface="Arial"/>
              </a:rPr>
              <a:t>v</a:t>
            </a:r>
          </a:p>
        </p:txBody>
      </p:sp>
      <p:pic>
        <p:nvPicPr>
          <p:cNvPr id="11" name="Picture 10" descr="Text, letter&#10;&#10;Description automatically generated">
            <a:extLst>
              <a:ext uri="{FF2B5EF4-FFF2-40B4-BE49-F238E27FC236}">
                <a16:creationId xmlns:a16="http://schemas.microsoft.com/office/drawing/2014/main" id="{2134BD1A-978B-D608-1469-8658E74654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1442" y="3460092"/>
            <a:ext cx="13095515" cy="2354443"/>
          </a:xfrm>
          <a:prstGeom prst="rect">
            <a:avLst/>
          </a:prstGeom>
        </p:spPr>
      </p:pic>
      <p:sp>
        <p:nvSpPr>
          <p:cNvPr id="12" name="Rectangle 11">
            <a:extLst>
              <a:ext uri="{FF2B5EF4-FFF2-40B4-BE49-F238E27FC236}">
                <a16:creationId xmlns:a16="http://schemas.microsoft.com/office/drawing/2014/main" id="{92787FA7-0C05-AE04-246C-2CB6D8CD4090}"/>
              </a:ext>
            </a:extLst>
          </p:cNvPr>
          <p:cNvSpPr/>
          <p:nvPr/>
        </p:nvSpPr>
        <p:spPr>
          <a:xfrm>
            <a:off x="15223980" y="3817454"/>
            <a:ext cx="1349828" cy="1013323"/>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DA6F96E-87A9-040C-0613-C956CF47A353}"/>
              </a:ext>
            </a:extLst>
          </p:cNvPr>
          <p:cNvSpPr/>
          <p:nvPr/>
        </p:nvSpPr>
        <p:spPr>
          <a:xfrm>
            <a:off x="7949185" y="4192546"/>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69DA8349-6CAD-DAF0-4393-B47D238BB2D3}"/>
              </a:ext>
            </a:extLst>
          </p:cNvPr>
          <p:cNvSpPr/>
          <p:nvPr/>
        </p:nvSpPr>
        <p:spPr>
          <a:xfrm>
            <a:off x="10951029" y="4609368"/>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064BB68-4652-57EA-FA58-9C239B846035}"/>
              </a:ext>
            </a:extLst>
          </p:cNvPr>
          <p:cNvSpPr/>
          <p:nvPr/>
        </p:nvSpPr>
        <p:spPr>
          <a:xfrm>
            <a:off x="16198500" y="4517614"/>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9FB8FFB9-F92D-9065-06E3-8D478DD3B656}"/>
              </a:ext>
            </a:extLst>
          </p:cNvPr>
          <p:cNvSpPr/>
          <p:nvPr/>
        </p:nvSpPr>
        <p:spPr>
          <a:xfrm>
            <a:off x="17262054" y="3738363"/>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413227E-3577-0D35-3935-B39994BB94E9}"/>
              </a:ext>
            </a:extLst>
          </p:cNvPr>
          <p:cNvSpPr/>
          <p:nvPr/>
        </p:nvSpPr>
        <p:spPr>
          <a:xfrm>
            <a:off x="12118587" y="4542195"/>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2189C26A-F80D-6B40-DDFD-A6369201F12A}"/>
              </a:ext>
            </a:extLst>
          </p:cNvPr>
          <p:cNvSpPr/>
          <p:nvPr/>
        </p:nvSpPr>
        <p:spPr>
          <a:xfrm>
            <a:off x="17451327" y="4450560"/>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3866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7119257" y="592187"/>
            <a:ext cx="1114697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Kinetic Monte Carlo algorithm based on the Marcus rates</a:t>
            </a:r>
          </a:p>
        </p:txBody>
      </p:sp>
      <p:pic>
        <p:nvPicPr>
          <p:cNvPr id="7" name="Picture 6" descr="Diagram&#10;&#10;Description automatically generated">
            <a:extLst>
              <a:ext uri="{FF2B5EF4-FFF2-40B4-BE49-F238E27FC236}">
                <a16:creationId xmlns:a16="http://schemas.microsoft.com/office/drawing/2014/main" id="{FDCEB8EC-F096-5F90-9CA5-4CF2CDD10697}"/>
              </a:ext>
            </a:extLst>
          </p:cNvPr>
          <p:cNvPicPr>
            <a:picLocks noChangeAspect="1"/>
          </p:cNvPicPr>
          <p:nvPr/>
        </p:nvPicPr>
        <p:blipFill rotWithShape="1">
          <a:blip r:embed="rId3">
            <a:extLst>
              <a:ext uri="{28A0092B-C50C-407E-A947-70E740481C1C}">
                <a14:useLocalDpi xmlns:a14="http://schemas.microsoft.com/office/drawing/2010/main" val="0"/>
              </a:ext>
            </a:extLst>
          </a:blip>
          <a:srcRect l="69223" t="52212" r="2548" b="2381"/>
          <a:stretch/>
        </p:blipFill>
        <p:spPr>
          <a:xfrm>
            <a:off x="19439740" y="3600704"/>
            <a:ext cx="4176817" cy="7845932"/>
          </a:xfrm>
          <a:prstGeom prst="rect">
            <a:avLst/>
          </a:prstGeom>
        </p:spPr>
      </p:pic>
      <p:sp>
        <p:nvSpPr>
          <p:cNvPr id="12" name="TextBox 11">
            <a:extLst>
              <a:ext uri="{FF2B5EF4-FFF2-40B4-BE49-F238E27FC236}">
                <a16:creationId xmlns:a16="http://schemas.microsoft.com/office/drawing/2014/main" id="{8C703BD9-4C5C-24F3-919F-C2142FB645E8}"/>
              </a:ext>
            </a:extLst>
          </p:cNvPr>
          <p:cNvSpPr txBox="1"/>
          <p:nvPr/>
        </p:nvSpPr>
        <p:spPr>
          <a:xfrm>
            <a:off x="1952682" y="3600704"/>
            <a:ext cx="16596575" cy="84587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mj-lt"/>
              <a:buAutoNum type="arabicPeriod"/>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Implant a charge in a random chromophore</a:t>
            </a:r>
          </a:p>
          <a:p>
            <a:pPr marL="914400" marR="0" indent="-914400" algn="l" defTabSz="825499" rtl="0" fontAlgn="auto" latinLnBrk="0" hangingPunct="0">
              <a:spcBef>
                <a:spcPts val="4200"/>
              </a:spcBef>
              <a:spcAft>
                <a:spcPts val="0"/>
              </a:spcAft>
              <a:buClrTx/>
              <a:buSzTx/>
              <a:buFont typeface="+mj-lt"/>
              <a:buAutoNum type="arabicPeriod"/>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Create a queue of wait times (inverse of </a:t>
            </a:r>
            <a:r>
              <a:rPr lang="en-US" i="0" dirty="0">
                <a:solidFill>
                  <a:schemeClr val="tx2">
                    <a:lumMod val="10000"/>
                  </a:schemeClr>
                </a:solidFill>
              </a:rPr>
              <a:t>M</a:t>
            </a: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arcus hop rate)</a:t>
            </a: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Shuffle the wait time of each hop in the queue by ln(1/x) where x is a randomly chosen number on the interval (0,1]</a:t>
            </a: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Continue until the charge hops past a predetermined amount of time</a:t>
            </a: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Repeat for 1000’s of carriers. </a:t>
            </a: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Tree>
    <p:extLst>
      <p:ext uri="{BB962C8B-B14F-4D97-AF65-F5344CB8AC3E}">
        <p14:creationId xmlns:p14="http://schemas.microsoft.com/office/powerpoint/2010/main" val="83987215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6030687" y="1007685"/>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Analysis of Kinetic Monte Carlo Data</a:t>
            </a:r>
          </a:p>
        </p:txBody>
      </p:sp>
      <p:pic>
        <p:nvPicPr>
          <p:cNvPr id="5" name="Picture 4" descr="Chart, line chart&#10;&#10;Description automatically generated">
            <a:extLst>
              <a:ext uri="{FF2B5EF4-FFF2-40B4-BE49-F238E27FC236}">
                <a16:creationId xmlns:a16="http://schemas.microsoft.com/office/drawing/2014/main" id="{1FB36A31-A4E2-5425-9C36-B75E9EDE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11" y="3121732"/>
            <a:ext cx="9500952" cy="7932315"/>
          </a:xfrm>
          <a:prstGeom prst="rect">
            <a:avLst/>
          </a:prstGeom>
        </p:spPr>
      </p:pic>
      <p:sp>
        <p:nvSpPr>
          <p:cNvPr id="6" name="Rectangle 5">
            <a:extLst>
              <a:ext uri="{FF2B5EF4-FFF2-40B4-BE49-F238E27FC236}">
                <a16:creationId xmlns:a16="http://schemas.microsoft.com/office/drawing/2014/main" id="{671C1C84-B242-0FC9-B18E-2F63109D7679}"/>
              </a:ext>
            </a:extLst>
          </p:cNvPr>
          <p:cNvSpPr/>
          <p:nvPr/>
        </p:nvSpPr>
        <p:spPr>
          <a:xfrm>
            <a:off x="3287485" y="1105404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11" name="TextBox 10">
            <a:extLst>
              <a:ext uri="{FF2B5EF4-FFF2-40B4-BE49-F238E27FC236}">
                <a16:creationId xmlns:a16="http://schemas.microsoft.com/office/drawing/2014/main" id="{A4B85EF3-A004-6C90-DFBC-19681E39D582}"/>
              </a:ext>
            </a:extLst>
          </p:cNvPr>
          <p:cNvSpPr txBox="1"/>
          <p:nvPr/>
        </p:nvSpPr>
        <p:spPr>
          <a:xfrm>
            <a:off x="11213489" y="2775102"/>
            <a:ext cx="11890300" cy="7381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The diffusivity, D, of a free charge walking randomly through this electronic environment is given by the slope of the Mean Squared Displacement (MSD).</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Charge mobility is then given by the following Einstein-</a:t>
            </a:r>
            <a:r>
              <a:rPr lang="en-US" i="0" dirty="0" err="1">
                <a:solidFill>
                  <a:schemeClr val="tx2">
                    <a:lumMod val="10000"/>
                  </a:schemeClr>
                </a:solidFill>
              </a:rPr>
              <a:t>Smoluchowski</a:t>
            </a:r>
            <a:r>
              <a:rPr lang="en-US" i="0" dirty="0">
                <a:solidFill>
                  <a:schemeClr val="tx2">
                    <a:lumMod val="10000"/>
                  </a:schemeClr>
                </a:solidFill>
              </a:rPr>
              <a:t> relation:</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pic>
        <p:nvPicPr>
          <p:cNvPr id="13" name="Picture 12" descr="A picture containing text&#10;&#10;Description automatically generated">
            <a:extLst>
              <a:ext uri="{FF2B5EF4-FFF2-40B4-BE49-F238E27FC236}">
                <a16:creationId xmlns:a16="http://schemas.microsoft.com/office/drawing/2014/main" id="{8D823B4C-4FE7-FBD6-2D66-1C894ADB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5472" y="8973735"/>
            <a:ext cx="4185557" cy="2365750"/>
          </a:xfrm>
          <a:prstGeom prst="rect">
            <a:avLst/>
          </a:prstGeom>
        </p:spPr>
      </p:pic>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36244028"/>
      </p:ext>
    </p:extLst>
  </p:cSld>
  <p:clrMapOvr>
    <a:masterClrMapping/>
  </p:clrMapOvr>
  <p:transition spd="med"/>
</p:sld>
</file>

<file path=ppt/theme/theme1.xml><?xml version="1.0" encoding="utf-8"?>
<a:theme xmlns:a="http://schemas.openxmlformats.org/drawingml/2006/main"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4503</TotalTime>
  <Words>1410</Words>
  <Application>Microsoft Macintosh PowerPoint</Application>
  <PresentationFormat>Custom</PresentationFormat>
  <Paragraphs>111</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Courier New</vt:lpstr>
      <vt:lpstr>Gotham</vt:lpstr>
      <vt:lpstr>Helvetica Neue</vt:lpstr>
      <vt:lpstr>Helvetica Neue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Jimmy Rushing</cp:lastModifiedBy>
  <cp:revision>9</cp:revision>
  <dcterms:modified xsi:type="dcterms:W3CDTF">2022-06-01T21:18:41Z</dcterms:modified>
</cp:coreProperties>
</file>